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91" r:id="rId2"/>
    <p:sldId id="30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 id="282" r:id="rId28"/>
    <p:sldId id="302" r:id="rId29"/>
    <p:sldId id="303" r:id="rId30"/>
    <p:sldId id="283" r:id="rId31"/>
    <p:sldId id="284" r:id="rId32"/>
    <p:sldId id="285" r:id="rId33"/>
    <p:sldId id="286" r:id="rId34"/>
    <p:sldId id="287" r:id="rId35"/>
    <p:sldId id="288" r:id="rId36"/>
    <p:sldId id="289" r:id="rId37"/>
    <p:sldId id="301" r:id="rId38"/>
    <p:sldId id="30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2" d="100"/>
          <a:sy n="72" d="100"/>
        </p:scale>
        <p:origin x="5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45EEB-BD09-4D6C-B513-3ADE03B97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C6994C-35A6-4569-9A9C-BA0A84C059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E8EA9F-AF23-41D5-89FE-DEAB48E1BA44}"/>
              </a:ext>
            </a:extLst>
          </p:cNvPr>
          <p:cNvSpPr>
            <a:spLocks noGrp="1"/>
          </p:cNvSpPr>
          <p:nvPr>
            <p:ph type="dt" sz="half" idx="10"/>
          </p:nvPr>
        </p:nvSpPr>
        <p:spPr/>
        <p:txBody>
          <a:bodyPr/>
          <a:lstStyle/>
          <a:p>
            <a:fld id="{E423453F-765B-4651-93E5-50D2024DFAF0}" type="datetimeFigureOut">
              <a:rPr lang="en-US" smtClean="0"/>
              <a:t>10/5/2022</a:t>
            </a:fld>
            <a:endParaRPr lang="en-US"/>
          </a:p>
        </p:txBody>
      </p:sp>
      <p:sp>
        <p:nvSpPr>
          <p:cNvPr id="5" name="Footer Placeholder 4">
            <a:extLst>
              <a:ext uri="{FF2B5EF4-FFF2-40B4-BE49-F238E27FC236}">
                <a16:creationId xmlns:a16="http://schemas.microsoft.com/office/drawing/2014/main" id="{AB7C6519-40F1-4CA7-8DC4-08695083C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622AC-3DB1-4BFD-A4B7-A0F7854167A3}"/>
              </a:ext>
            </a:extLst>
          </p:cNvPr>
          <p:cNvSpPr>
            <a:spLocks noGrp="1"/>
          </p:cNvSpPr>
          <p:nvPr>
            <p:ph type="sldNum" sz="quarter" idx="12"/>
          </p:nvPr>
        </p:nvSpPr>
        <p:spPr/>
        <p:txBody>
          <a:bodyPr/>
          <a:lstStyle/>
          <a:p>
            <a:fld id="{D7548C8D-C616-4F77-AD14-0E38A68F39C3}" type="slidenum">
              <a:rPr lang="en-US" smtClean="0"/>
              <a:t>‹#›</a:t>
            </a:fld>
            <a:endParaRPr lang="en-US"/>
          </a:p>
        </p:txBody>
      </p:sp>
    </p:spTree>
    <p:extLst>
      <p:ext uri="{BB962C8B-B14F-4D97-AF65-F5344CB8AC3E}">
        <p14:creationId xmlns:p14="http://schemas.microsoft.com/office/powerpoint/2010/main" val="1735902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4897-B2AD-4BE3-9EEF-E471608AFA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4B79B-1A4F-49F9-A2FA-D53975694C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4D5EE-9CC5-465E-839D-923A0C3016B2}"/>
              </a:ext>
            </a:extLst>
          </p:cNvPr>
          <p:cNvSpPr>
            <a:spLocks noGrp="1"/>
          </p:cNvSpPr>
          <p:nvPr>
            <p:ph type="dt" sz="half" idx="10"/>
          </p:nvPr>
        </p:nvSpPr>
        <p:spPr/>
        <p:txBody>
          <a:bodyPr/>
          <a:lstStyle/>
          <a:p>
            <a:fld id="{E423453F-765B-4651-93E5-50D2024DFAF0}" type="datetimeFigureOut">
              <a:rPr lang="en-US" smtClean="0"/>
              <a:t>10/5/2022</a:t>
            </a:fld>
            <a:endParaRPr lang="en-US"/>
          </a:p>
        </p:txBody>
      </p:sp>
      <p:sp>
        <p:nvSpPr>
          <p:cNvPr id="5" name="Footer Placeholder 4">
            <a:extLst>
              <a:ext uri="{FF2B5EF4-FFF2-40B4-BE49-F238E27FC236}">
                <a16:creationId xmlns:a16="http://schemas.microsoft.com/office/drawing/2014/main" id="{F31FE4C5-C94F-4CA4-855F-0A2B79497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7BF03-F68F-47D3-9CDF-2D57C93D4B03}"/>
              </a:ext>
            </a:extLst>
          </p:cNvPr>
          <p:cNvSpPr>
            <a:spLocks noGrp="1"/>
          </p:cNvSpPr>
          <p:nvPr>
            <p:ph type="sldNum" sz="quarter" idx="12"/>
          </p:nvPr>
        </p:nvSpPr>
        <p:spPr/>
        <p:txBody>
          <a:bodyPr/>
          <a:lstStyle/>
          <a:p>
            <a:fld id="{D7548C8D-C616-4F77-AD14-0E38A68F39C3}" type="slidenum">
              <a:rPr lang="en-US" smtClean="0"/>
              <a:t>‹#›</a:t>
            </a:fld>
            <a:endParaRPr lang="en-US"/>
          </a:p>
        </p:txBody>
      </p:sp>
    </p:spTree>
    <p:extLst>
      <p:ext uri="{BB962C8B-B14F-4D97-AF65-F5344CB8AC3E}">
        <p14:creationId xmlns:p14="http://schemas.microsoft.com/office/powerpoint/2010/main" val="326895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439B74-5597-4E37-960E-83CFEBF6BD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DEF044-74FB-41CD-8FA5-6CDA53F502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F3A2C-333A-4865-A7A4-DBF929A0B181}"/>
              </a:ext>
            </a:extLst>
          </p:cNvPr>
          <p:cNvSpPr>
            <a:spLocks noGrp="1"/>
          </p:cNvSpPr>
          <p:nvPr>
            <p:ph type="dt" sz="half" idx="10"/>
          </p:nvPr>
        </p:nvSpPr>
        <p:spPr/>
        <p:txBody>
          <a:bodyPr/>
          <a:lstStyle/>
          <a:p>
            <a:fld id="{E423453F-765B-4651-93E5-50D2024DFAF0}" type="datetimeFigureOut">
              <a:rPr lang="en-US" smtClean="0"/>
              <a:t>10/5/2022</a:t>
            </a:fld>
            <a:endParaRPr lang="en-US"/>
          </a:p>
        </p:txBody>
      </p:sp>
      <p:sp>
        <p:nvSpPr>
          <p:cNvPr id="5" name="Footer Placeholder 4">
            <a:extLst>
              <a:ext uri="{FF2B5EF4-FFF2-40B4-BE49-F238E27FC236}">
                <a16:creationId xmlns:a16="http://schemas.microsoft.com/office/drawing/2014/main" id="{98208069-785C-4F8C-8637-4AD66AC1C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6EBCC-5D08-4128-B665-300418CB25FF}"/>
              </a:ext>
            </a:extLst>
          </p:cNvPr>
          <p:cNvSpPr>
            <a:spLocks noGrp="1"/>
          </p:cNvSpPr>
          <p:nvPr>
            <p:ph type="sldNum" sz="quarter" idx="12"/>
          </p:nvPr>
        </p:nvSpPr>
        <p:spPr/>
        <p:txBody>
          <a:bodyPr/>
          <a:lstStyle/>
          <a:p>
            <a:fld id="{D7548C8D-C616-4F77-AD14-0E38A68F39C3}" type="slidenum">
              <a:rPr lang="en-US" smtClean="0"/>
              <a:t>‹#›</a:t>
            </a:fld>
            <a:endParaRPr lang="en-US"/>
          </a:p>
        </p:txBody>
      </p:sp>
    </p:spTree>
    <p:extLst>
      <p:ext uri="{BB962C8B-B14F-4D97-AF65-F5344CB8AC3E}">
        <p14:creationId xmlns:p14="http://schemas.microsoft.com/office/powerpoint/2010/main" val="4154246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5FDB-B7FE-42B7-9F97-0B5E820E6D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8B6994-5F2A-4D80-9F79-C5C003986E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3A9CC-6878-49C0-A229-1DEF5664ADD3}"/>
              </a:ext>
            </a:extLst>
          </p:cNvPr>
          <p:cNvSpPr>
            <a:spLocks noGrp="1"/>
          </p:cNvSpPr>
          <p:nvPr>
            <p:ph type="dt" sz="half" idx="10"/>
          </p:nvPr>
        </p:nvSpPr>
        <p:spPr/>
        <p:txBody>
          <a:bodyPr/>
          <a:lstStyle/>
          <a:p>
            <a:fld id="{E423453F-765B-4651-93E5-50D2024DFAF0}" type="datetimeFigureOut">
              <a:rPr lang="en-US" smtClean="0"/>
              <a:t>10/5/2022</a:t>
            </a:fld>
            <a:endParaRPr lang="en-US"/>
          </a:p>
        </p:txBody>
      </p:sp>
      <p:sp>
        <p:nvSpPr>
          <p:cNvPr id="5" name="Footer Placeholder 4">
            <a:extLst>
              <a:ext uri="{FF2B5EF4-FFF2-40B4-BE49-F238E27FC236}">
                <a16:creationId xmlns:a16="http://schemas.microsoft.com/office/drawing/2014/main" id="{CF30D9C6-3D0C-4BC2-A686-1320ABE50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4A5AE-D24F-4D4A-AE28-6336331B9CCD}"/>
              </a:ext>
            </a:extLst>
          </p:cNvPr>
          <p:cNvSpPr>
            <a:spLocks noGrp="1"/>
          </p:cNvSpPr>
          <p:nvPr>
            <p:ph type="sldNum" sz="quarter" idx="12"/>
          </p:nvPr>
        </p:nvSpPr>
        <p:spPr/>
        <p:txBody>
          <a:bodyPr/>
          <a:lstStyle/>
          <a:p>
            <a:fld id="{D7548C8D-C616-4F77-AD14-0E38A68F39C3}" type="slidenum">
              <a:rPr lang="en-US" smtClean="0"/>
              <a:t>‹#›</a:t>
            </a:fld>
            <a:endParaRPr lang="en-US"/>
          </a:p>
        </p:txBody>
      </p:sp>
    </p:spTree>
    <p:extLst>
      <p:ext uri="{BB962C8B-B14F-4D97-AF65-F5344CB8AC3E}">
        <p14:creationId xmlns:p14="http://schemas.microsoft.com/office/powerpoint/2010/main" val="1690238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0026-BD70-4FF9-A4EE-E697EC380C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924BFC-FAC5-4F88-B5FF-B5435E4F28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2EEC8E-063F-4EE4-A1C4-5DDDBC19CF14}"/>
              </a:ext>
            </a:extLst>
          </p:cNvPr>
          <p:cNvSpPr>
            <a:spLocks noGrp="1"/>
          </p:cNvSpPr>
          <p:nvPr>
            <p:ph type="dt" sz="half" idx="10"/>
          </p:nvPr>
        </p:nvSpPr>
        <p:spPr/>
        <p:txBody>
          <a:bodyPr/>
          <a:lstStyle/>
          <a:p>
            <a:fld id="{E423453F-765B-4651-93E5-50D2024DFAF0}" type="datetimeFigureOut">
              <a:rPr lang="en-US" smtClean="0"/>
              <a:t>10/5/2022</a:t>
            </a:fld>
            <a:endParaRPr lang="en-US"/>
          </a:p>
        </p:txBody>
      </p:sp>
      <p:sp>
        <p:nvSpPr>
          <p:cNvPr id="5" name="Footer Placeholder 4">
            <a:extLst>
              <a:ext uri="{FF2B5EF4-FFF2-40B4-BE49-F238E27FC236}">
                <a16:creationId xmlns:a16="http://schemas.microsoft.com/office/drawing/2014/main" id="{0ED7CB3F-96DE-42DA-B4BA-9E3DDE787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409D8-3F48-44CA-A9B7-2EDF4498811E}"/>
              </a:ext>
            </a:extLst>
          </p:cNvPr>
          <p:cNvSpPr>
            <a:spLocks noGrp="1"/>
          </p:cNvSpPr>
          <p:nvPr>
            <p:ph type="sldNum" sz="quarter" idx="12"/>
          </p:nvPr>
        </p:nvSpPr>
        <p:spPr/>
        <p:txBody>
          <a:bodyPr/>
          <a:lstStyle/>
          <a:p>
            <a:fld id="{D7548C8D-C616-4F77-AD14-0E38A68F39C3}" type="slidenum">
              <a:rPr lang="en-US" smtClean="0"/>
              <a:t>‹#›</a:t>
            </a:fld>
            <a:endParaRPr lang="en-US"/>
          </a:p>
        </p:txBody>
      </p:sp>
    </p:spTree>
    <p:extLst>
      <p:ext uri="{BB962C8B-B14F-4D97-AF65-F5344CB8AC3E}">
        <p14:creationId xmlns:p14="http://schemas.microsoft.com/office/powerpoint/2010/main" val="612025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0DF0-CCFD-4BA1-A289-AF39BAB893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C8DAC-CAB9-41E6-ABFD-5F2A98EA87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9F5E53-D327-457F-A661-D7D18A476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F706F5-765B-4FFC-9E80-8C5C62040CEE}"/>
              </a:ext>
            </a:extLst>
          </p:cNvPr>
          <p:cNvSpPr>
            <a:spLocks noGrp="1"/>
          </p:cNvSpPr>
          <p:nvPr>
            <p:ph type="dt" sz="half" idx="10"/>
          </p:nvPr>
        </p:nvSpPr>
        <p:spPr/>
        <p:txBody>
          <a:bodyPr/>
          <a:lstStyle/>
          <a:p>
            <a:fld id="{E423453F-765B-4651-93E5-50D2024DFAF0}" type="datetimeFigureOut">
              <a:rPr lang="en-US" smtClean="0"/>
              <a:t>10/5/2022</a:t>
            </a:fld>
            <a:endParaRPr lang="en-US"/>
          </a:p>
        </p:txBody>
      </p:sp>
      <p:sp>
        <p:nvSpPr>
          <p:cNvPr id="6" name="Footer Placeholder 5">
            <a:extLst>
              <a:ext uri="{FF2B5EF4-FFF2-40B4-BE49-F238E27FC236}">
                <a16:creationId xmlns:a16="http://schemas.microsoft.com/office/drawing/2014/main" id="{DC26B6B0-A819-49F7-A282-7DA33A1D9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5F1EF6-F417-4F79-B59A-C7A0475E78DA}"/>
              </a:ext>
            </a:extLst>
          </p:cNvPr>
          <p:cNvSpPr>
            <a:spLocks noGrp="1"/>
          </p:cNvSpPr>
          <p:nvPr>
            <p:ph type="sldNum" sz="quarter" idx="12"/>
          </p:nvPr>
        </p:nvSpPr>
        <p:spPr/>
        <p:txBody>
          <a:bodyPr/>
          <a:lstStyle/>
          <a:p>
            <a:fld id="{D7548C8D-C616-4F77-AD14-0E38A68F39C3}" type="slidenum">
              <a:rPr lang="en-US" smtClean="0"/>
              <a:t>‹#›</a:t>
            </a:fld>
            <a:endParaRPr lang="en-US"/>
          </a:p>
        </p:txBody>
      </p:sp>
    </p:spTree>
    <p:extLst>
      <p:ext uri="{BB962C8B-B14F-4D97-AF65-F5344CB8AC3E}">
        <p14:creationId xmlns:p14="http://schemas.microsoft.com/office/powerpoint/2010/main" val="5670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798A-564E-4599-A7DE-E84C9C8D56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8429C9-3B29-46C3-9E9A-75814C2060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E9CDD5-3071-4A5C-A17B-FA5370B0E9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F6E487-13F4-4733-91FE-96958DBB3A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EE77C9-04F9-41F3-A928-5FE520B2C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8E4115-A0B8-44DF-802F-907F709B2EBD}"/>
              </a:ext>
            </a:extLst>
          </p:cNvPr>
          <p:cNvSpPr>
            <a:spLocks noGrp="1"/>
          </p:cNvSpPr>
          <p:nvPr>
            <p:ph type="dt" sz="half" idx="10"/>
          </p:nvPr>
        </p:nvSpPr>
        <p:spPr/>
        <p:txBody>
          <a:bodyPr/>
          <a:lstStyle/>
          <a:p>
            <a:fld id="{E423453F-765B-4651-93E5-50D2024DFAF0}" type="datetimeFigureOut">
              <a:rPr lang="en-US" smtClean="0"/>
              <a:t>10/5/2022</a:t>
            </a:fld>
            <a:endParaRPr lang="en-US"/>
          </a:p>
        </p:txBody>
      </p:sp>
      <p:sp>
        <p:nvSpPr>
          <p:cNvPr id="8" name="Footer Placeholder 7">
            <a:extLst>
              <a:ext uri="{FF2B5EF4-FFF2-40B4-BE49-F238E27FC236}">
                <a16:creationId xmlns:a16="http://schemas.microsoft.com/office/drawing/2014/main" id="{96370962-BB83-489C-ADCD-3A6D031D3A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5E92D4-76E8-4517-A680-589FAF9D2A96}"/>
              </a:ext>
            </a:extLst>
          </p:cNvPr>
          <p:cNvSpPr>
            <a:spLocks noGrp="1"/>
          </p:cNvSpPr>
          <p:nvPr>
            <p:ph type="sldNum" sz="quarter" idx="12"/>
          </p:nvPr>
        </p:nvSpPr>
        <p:spPr/>
        <p:txBody>
          <a:bodyPr/>
          <a:lstStyle/>
          <a:p>
            <a:fld id="{D7548C8D-C616-4F77-AD14-0E38A68F39C3}" type="slidenum">
              <a:rPr lang="en-US" smtClean="0"/>
              <a:t>‹#›</a:t>
            </a:fld>
            <a:endParaRPr lang="en-US"/>
          </a:p>
        </p:txBody>
      </p:sp>
    </p:spTree>
    <p:extLst>
      <p:ext uri="{BB962C8B-B14F-4D97-AF65-F5344CB8AC3E}">
        <p14:creationId xmlns:p14="http://schemas.microsoft.com/office/powerpoint/2010/main" val="3407172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F9FF-E26B-43C7-AD46-EB9671449E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BB3690-A8FA-4C06-B5FB-5D7DB0D94977}"/>
              </a:ext>
            </a:extLst>
          </p:cNvPr>
          <p:cNvSpPr>
            <a:spLocks noGrp="1"/>
          </p:cNvSpPr>
          <p:nvPr>
            <p:ph type="dt" sz="half" idx="10"/>
          </p:nvPr>
        </p:nvSpPr>
        <p:spPr/>
        <p:txBody>
          <a:bodyPr/>
          <a:lstStyle/>
          <a:p>
            <a:fld id="{E423453F-765B-4651-93E5-50D2024DFAF0}" type="datetimeFigureOut">
              <a:rPr lang="en-US" smtClean="0"/>
              <a:t>10/5/2022</a:t>
            </a:fld>
            <a:endParaRPr lang="en-US"/>
          </a:p>
        </p:txBody>
      </p:sp>
      <p:sp>
        <p:nvSpPr>
          <p:cNvPr id="4" name="Footer Placeholder 3">
            <a:extLst>
              <a:ext uri="{FF2B5EF4-FFF2-40B4-BE49-F238E27FC236}">
                <a16:creationId xmlns:a16="http://schemas.microsoft.com/office/drawing/2014/main" id="{03CCD7E7-A656-474C-8E24-F5A01DA866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AFB8F7-AA59-4A25-8608-9C7E590774CE}"/>
              </a:ext>
            </a:extLst>
          </p:cNvPr>
          <p:cNvSpPr>
            <a:spLocks noGrp="1"/>
          </p:cNvSpPr>
          <p:nvPr>
            <p:ph type="sldNum" sz="quarter" idx="12"/>
          </p:nvPr>
        </p:nvSpPr>
        <p:spPr/>
        <p:txBody>
          <a:bodyPr/>
          <a:lstStyle/>
          <a:p>
            <a:fld id="{D7548C8D-C616-4F77-AD14-0E38A68F39C3}" type="slidenum">
              <a:rPr lang="en-US" smtClean="0"/>
              <a:t>‹#›</a:t>
            </a:fld>
            <a:endParaRPr lang="en-US"/>
          </a:p>
        </p:txBody>
      </p:sp>
    </p:spTree>
    <p:extLst>
      <p:ext uri="{BB962C8B-B14F-4D97-AF65-F5344CB8AC3E}">
        <p14:creationId xmlns:p14="http://schemas.microsoft.com/office/powerpoint/2010/main" val="4094871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6C95F5-016E-4D3F-9C6E-B8D329A06DDD}"/>
              </a:ext>
            </a:extLst>
          </p:cNvPr>
          <p:cNvSpPr>
            <a:spLocks noGrp="1"/>
          </p:cNvSpPr>
          <p:nvPr>
            <p:ph type="dt" sz="half" idx="10"/>
          </p:nvPr>
        </p:nvSpPr>
        <p:spPr/>
        <p:txBody>
          <a:bodyPr/>
          <a:lstStyle/>
          <a:p>
            <a:fld id="{E423453F-765B-4651-93E5-50D2024DFAF0}" type="datetimeFigureOut">
              <a:rPr lang="en-US" smtClean="0"/>
              <a:t>10/5/2022</a:t>
            </a:fld>
            <a:endParaRPr lang="en-US"/>
          </a:p>
        </p:txBody>
      </p:sp>
      <p:sp>
        <p:nvSpPr>
          <p:cNvPr id="3" name="Footer Placeholder 2">
            <a:extLst>
              <a:ext uri="{FF2B5EF4-FFF2-40B4-BE49-F238E27FC236}">
                <a16:creationId xmlns:a16="http://schemas.microsoft.com/office/drawing/2014/main" id="{3F549F32-571C-45AF-8C60-4AC38F305E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B94621-AE8F-4585-8BC2-1B00F6DE542A}"/>
              </a:ext>
            </a:extLst>
          </p:cNvPr>
          <p:cNvSpPr>
            <a:spLocks noGrp="1"/>
          </p:cNvSpPr>
          <p:nvPr>
            <p:ph type="sldNum" sz="quarter" idx="12"/>
          </p:nvPr>
        </p:nvSpPr>
        <p:spPr/>
        <p:txBody>
          <a:bodyPr/>
          <a:lstStyle/>
          <a:p>
            <a:fld id="{D7548C8D-C616-4F77-AD14-0E38A68F39C3}" type="slidenum">
              <a:rPr lang="en-US" smtClean="0"/>
              <a:t>‹#›</a:t>
            </a:fld>
            <a:endParaRPr lang="en-US"/>
          </a:p>
        </p:txBody>
      </p:sp>
    </p:spTree>
    <p:extLst>
      <p:ext uri="{BB962C8B-B14F-4D97-AF65-F5344CB8AC3E}">
        <p14:creationId xmlns:p14="http://schemas.microsoft.com/office/powerpoint/2010/main" val="2160949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8F70-0128-49CA-8654-1ACF6B1EF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A89C41-4E2C-488D-A9E8-1F791A9EA7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F6A147-E10B-410A-B5DA-CE6548A630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D8687-12BE-436B-83B9-5358AF2D8FC2}"/>
              </a:ext>
            </a:extLst>
          </p:cNvPr>
          <p:cNvSpPr>
            <a:spLocks noGrp="1"/>
          </p:cNvSpPr>
          <p:nvPr>
            <p:ph type="dt" sz="half" idx="10"/>
          </p:nvPr>
        </p:nvSpPr>
        <p:spPr/>
        <p:txBody>
          <a:bodyPr/>
          <a:lstStyle/>
          <a:p>
            <a:fld id="{E423453F-765B-4651-93E5-50D2024DFAF0}" type="datetimeFigureOut">
              <a:rPr lang="en-US" smtClean="0"/>
              <a:t>10/5/2022</a:t>
            </a:fld>
            <a:endParaRPr lang="en-US"/>
          </a:p>
        </p:txBody>
      </p:sp>
      <p:sp>
        <p:nvSpPr>
          <p:cNvPr id="6" name="Footer Placeholder 5">
            <a:extLst>
              <a:ext uri="{FF2B5EF4-FFF2-40B4-BE49-F238E27FC236}">
                <a16:creationId xmlns:a16="http://schemas.microsoft.com/office/drawing/2014/main" id="{AA435107-7583-48A5-9D4F-AD5B21EC8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4728E-B968-47B0-99EB-C76466EA6F1C}"/>
              </a:ext>
            </a:extLst>
          </p:cNvPr>
          <p:cNvSpPr>
            <a:spLocks noGrp="1"/>
          </p:cNvSpPr>
          <p:nvPr>
            <p:ph type="sldNum" sz="quarter" idx="12"/>
          </p:nvPr>
        </p:nvSpPr>
        <p:spPr/>
        <p:txBody>
          <a:bodyPr/>
          <a:lstStyle/>
          <a:p>
            <a:fld id="{D7548C8D-C616-4F77-AD14-0E38A68F39C3}" type="slidenum">
              <a:rPr lang="en-US" smtClean="0"/>
              <a:t>‹#›</a:t>
            </a:fld>
            <a:endParaRPr lang="en-US"/>
          </a:p>
        </p:txBody>
      </p:sp>
    </p:spTree>
    <p:extLst>
      <p:ext uri="{BB962C8B-B14F-4D97-AF65-F5344CB8AC3E}">
        <p14:creationId xmlns:p14="http://schemas.microsoft.com/office/powerpoint/2010/main" val="351364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EBF3-53F7-4C03-95A9-6ADF02FFE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E74F03-BF32-404A-A74D-E7A5CA7544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25195D-4404-4B5C-85A5-8FCA8F382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AA9F5B-B399-4FA1-93A2-F137A3BFA284}"/>
              </a:ext>
            </a:extLst>
          </p:cNvPr>
          <p:cNvSpPr>
            <a:spLocks noGrp="1"/>
          </p:cNvSpPr>
          <p:nvPr>
            <p:ph type="dt" sz="half" idx="10"/>
          </p:nvPr>
        </p:nvSpPr>
        <p:spPr/>
        <p:txBody>
          <a:bodyPr/>
          <a:lstStyle/>
          <a:p>
            <a:fld id="{E423453F-765B-4651-93E5-50D2024DFAF0}" type="datetimeFigureOut">
              <a:rPr lang="en-US" smtClean="0"/>
              <a:t>10/5/2022</a:t>
            </a:fld>
            <a:endParaRPr lang="en-US"/>
          </a:p>
        </p:txBody>
      </p:sp>
      <p:sp>
        <p:nvSpPr>
          <p:cNvPr id="6" name="Footer Placeholder 5">
            <a:extLst>
              <a:ext uri="{FF2B5EF4-FFF2-40B4-BE49-F238E27FC236}">
                <a16:creationId xmlns:a16="http://schemas.microsoft.com/office/drawing/2014/main" id="{933F909A-DC21-4394-BB4B-F37DA7B90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BAAA7F-1E92-47BD-A5C7-A424B0F62DE2}"/>
              </a:ext>
            </a:extLst>
          </p:cNvPr>
          <p:cNvSpPr>
            <a:spLocks noGrp="1"/>
          </p:cNvSpPr>
          <p:nvPr>
            <p:ph type="sldNum" sz="quarter" idx="12"/>
          </p:nvPr>
        </p:nvSpPr>
        <p:spPr/>
        <p:txBody>
          <a:bodyPr/>
          <a:lstStyle/>
          <a:p>
            <a:fld id="{D7548C8D-C616-4F77-AD14-0E38A68F39C3}" type="slidenum">
              <a:rPr lang="en-US" smtClean="0"/>
              <a:t>‹#›</a:t>
            </a:fld>
            <a:endParaRPr lang="en-US"/>
          </a:p>
        </p:txBody>
      </p:sp>
    </p:spTree>
    <p:extLst>
      <p:ext uri="{BB962C8B-B14F-4D97-AF65-F5344CB8AC3E}">
        <p14:creationId xmlns:p14="http://schemas.microsoft.com/office/powerpoint/2010/main" val="135915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0E4B19-7AB1-4737-9F10-8D252D3631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659E0D-48C1-4097-AC16-BD9DA046B4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4771F-A257-4ECD-AE57-119090EBD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3453F-765B-4651-93E5-50D2024DFAF0}" type="datetimeFigureOut">
              <a:rPr lang="en-US" smtClean="0"/>
              <a:t>10/5/2022</a:t>
            </a:fld>
            <a:endParaRPr lang="en-US"/>
          </a:p>
        </p:txBody>
      </p:sp>
      <p:sp>
        <p:nvSpPr>
          <p:cNvPr id="5" name="Footer Placeholder 4">
            <a:extLst>
              <a:ext uri="{FF2B5EF4-FFF2-40B4-BE49-F238E27FC236}">
                <a16:creationId xmlns:a16="http://schemas.microsoft.com/office/drawing/2014/main" id="{FEDF3397-D9CF-4432-998C-C9D4B1792B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93BDE9-4556-4FA0-9773-22594A31EF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548C8D-C616-4F77-AD14-0E38A68F39C3}" type="slidenum">
              <a:rPr lang="en-US" smtClean="0"/>
              <a:t>‹#›</a:t>
            </a:fld>
            <a:endParaRPr lang="en-US"/>
          </a:p>
        </p:txBody>
      </p:sp>
    </p:spTree>
    <p:extLst>
      <p:ext uri="{BB962C8B-B14F-4D97-AF65-F5344CB8AC3E}">
        <p14:creationId xmlns:p14="http://schemas.microsoft.com/office/powerpoint/2010/main" val="4583723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1937BE-8B50-4E0D-AF31-CFFA3AF6D8B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139688" y="1205949"/>
            <a:ext cx="8878956" cy="4552708"/>
          </a:xfrm>
          <a:prstGeom prst="rect">
            <a:avLst/>
          </a:prstGeom>
        </p:spPr>
      </p:pic>
    </p:spTree>
    <p:extLst>
      <p:ext uri="{BB962C8B-B14F-4D97-AF65-F5344CB8AC3E}">
        <p14:creationId xmlns:p14="http://schemas.microsoft.com/office/powerpoint/2010/main" val="195109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E7A3-A4BB-4EA6-8047-23A31672F06F}"/>
              </a:ext>
            </a:extLst>
          </p:cNvPr>
          <p:cNvSpPr>
            <a:spLocks noGrp="1"/>
          </p:cNvSpPr>
          <p:nvPr>
            <p:ph type="title"/>
          </p:nvPr>
        </p:nvSpPr>
        <p:spPr/>
        <p:txBody>
          <a:bodyPr/>
          <a:lstStyle/>
          <a:p>
            <a:r>
              <a:rPr lang="en-US" dirty="0"/>
              <a:t>Semi-Automatic (FP Laser)</a:t>
            </a:r>
          </a:p>
        </p:txBody>
      </p:sp>
      <p:sp>
        <p:nvSpPr>
          <p:cNvPr id="3" name="Content Placeholder 2">
            <a:extLst>
              <a:ext uri="{FF2B5EF4-FFF2-40B4-BE49-F238E27FC236}">
                <a16:creationId xmlns:a16="http://schemas.microsoft.com/office/drawing/2014/main" id="{D67AD603-43AD-42D0-BA6B-C3A25F2A6CEA}"/>
              </a:ext>
            </a:extLst>
          </p:cNvPr>
          <p:cNvSpPr>
            <a:spLocks noGrp="1"/>
          </p:cNvSpPr>
          <p:nvPr>
            <p:ph idx="1"/>
          </p:nvPr>
        </p:nvSpPr>
        <p:spPr/>
        <p:txBody>
          <a:bodyPr/>
          <a:lstStyle/>
          <a:p>
            <a:r>
              <a:rPr lang="en-US" dirty="0"/>
              <a:t>SLT-180-FIBER-FA</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9874DC7C-C481-4365-9A29-CCCD7D9FEA77}"/>
              </a:ext>
            </a:extLst>
          </p:cNvPr>
          <p:cNvPicPr>
            <a:picLocks noChangeAspect="1"/>
          </p:cNvPicPr>
          <p:nvPr/>
        </p:nvPicPr>
        <p:blipFill>
          <a:blip r:embed="rId2"/>
          <a:stretch>
            <a:fillRect/>
          </a:stretch>
        </p:blipFill>
        <p:spPr>
          <a:xfrm>
            <a:off x="7103166" y="365126"/>
            <a:ext cx="4615690" cy="2616614"/>
          </a:xfrm>
          <a:prstGeom prst="rect">
            <a:avLst/>
          </a:prstGeom>
        </p:spPr>
      </p:pic>
      <p:pic>
        <p:nvPicPr>
          <p:cNvPr id="5" name="Picture 4">
            <a:extLst>
              <a:ext uri="{FF2B5EF4-FFF2-40B4-BE49-F238E27FC236}">
                <a16:creationId xmlns:a16="http://schemas.microsoft.com/office/drawing/2014/main" id="{DDD5A2DA-E061-4ECF-B002-9F748E11A778}"/>
              </a:ext>
            </a:extLst>
          </p:cNvPr>
          <p:cNvPicPr>
            <a:picLocks noChangeAspect="1"/>
          </p:cNvPicPr>
          <p:nvPr/>
        </p:nvPicPr>
        <p:blipFill>
          <a:blip r:embed="rId3"/>
          <a:stretch>
            <a:fillRect/>
          </a:stretch>
        </p:blipFill>
        <p:spPr>
          <a:xfrm>
            <a:off x="1285462" y="2981740"/>
            <a:ext cx="9076288" cy="3061251"/>
          </a:xfrm>
          <a:prstGeom prst="rect">
            <a:avLst/>
          </a:prstGeom>
        </p:spPr>
      </p:pic>
    </p:spTree>
    <p:extLst>
      <p:ext uri="{BB962C8B-B14F-4D97-AF65-F5344CB8AC3E}">
        <p14:creationId xmlns:p14="http://schemas.microsoft.com/office/powerpoint/2010/main" val="384407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30D1F-A22B-4827-8184-835DDCF88122}"/>
              </a:ext>
            </a:extLst>
          </p:cNvPr>
          <p:cNvSpPr>
            <a:spLocks noGrp="1"/>
          </p:cNvSpPr>
          <p:nvPr>
            <p:ph type="title"/>
          </p:nvPr>
        </p:nvSpPr>
        <p:spPr/>
        <p:txBody>
          <a:bodyPr/>
          <a:lstStyle/>
          <a:p>
            <a:r>
              <a:rPr lang="en-US" dirty="0"/>
              <a:t>Straight Cutting</a:t>
            </a:r>
          </a:p>
        </p:txBody>
      </p:sp>
      <p:sp>
        <p:nvSpPr>
          <p:cNvPr id="3" name="Content Placeholder 2">
            <a:extLst>
              <a:ext uri="{FF2B5EF4-FFF2-40B4-BE49-F238E27FC236}">
                <a16:creationId xmlns:a16="http://schemas.microsoft.com/office/drawing/2014/main" id="{42CE2152-13A4-4ACE-8C9F-3B7270AF678F}"/>
              </a:ext>
            </a:extLst>
          </p:cNvPr>
          <p:cNvSpPr>
            <a:spLocks noGrp="1"/>
          </p:cNvSpPr>
          <p:nvPr>
            <p:ph idx="1"/>
          </p:nvPr>
        </p:nvSpPr>
        <p:spPr/>
        <p:txBody>
          <a:bodyPr/>
          <a:lstStyle/>
          <a:p>
            <a:r>
              <a:rPr lang="en-US" dirty="0"/>
              <a:t>SLT-Round cut-100</a:t>
            </a:r>
          </a:p>
          <a:p>
            <a:pPr marL="0" indent="0">
              <a:buNone/>
            </a:pPr>
            <a:endParaRPr lang="en-US" dirty="0"/>
          </a:p>
          <a:p>
            <a:endParaRPr lang="en-US" dirty="0"/>
          </a:p>
          <a:p>
            <a:endParaRPr lang="en-US" dirty="0"/>
          </a:p>
          <a:p>
            <a:endParaRPr lang="en-US" dirty="0"/>
          </a:p>
          <a:p>
            <a:r>
              <a:rPr lang="en-US" dirty="0"/>
              <a:t>SLT-Round Cut-SS                                              </a:t>
            </a:r>
          </a:p>
          <a:p>
            <a:endParaRPr lang="en-US" dirty="0"/>
          </a:p>
        </p:txBody>
      </p:sp>
      <p:pic>
        <p:nvPicPr>
          <p:cNvPr id="4" name="Picture 3">
            <a:extLst>
              <a:ext uri="{FF2B5EF4-FFF2-40B4-BE49-F238E27FC236}">
                <a16:creationId xmlns:a16="http://schemas.microsoft.com/office/drawing/2014/main" id="{B80AA192-5FB9-4845-A27D-D3D450A113BC}"/>
              </a:ext>
            </a:extLst>
          </p:cNvPr>
          <p:cNvPicPr>
            <a:picLocks noChangeAspect="1"/>
          </p:cNvPicPr>
          <p:nvPr/>
        </p:nvPicPr>
        <p:blipFill>
          <a:blip r:embed="rId2"/>
          <a:stretch>
            <a:fillRect/>
          </a:stretch>
        </p:blipFill>
        <p:spPr>
          <a:xfrm>
            <a:off x="7222434" y="1153353"/>
            <a:ext cx="4320209" cy="2275647"/>
          </a:xfrm>
          <a:prstGeom prst="rect">
            <a:avLst/>
          </a:prstGeom>
        </p:spPr>
      </p:pic>
      <p:pic>
        <p:nvPicPr>
          <p:cNvPr id="5" name="Picture 4">
            <a:extLst>
              <a:ext uri="{FF2B5EF4-FFF2-40B4-BE49-F238E27FC236}">
                <a16:creationId xmlns:a16="http://schemas.microsoft.com/office/drawing/2014/main" id="{D99BCE46-0A4C-48FE-98F9-01A13653D4EC}"/>
              </a:ext>
            </a:extLst>
          </p:cNvPr>
          <p:cNvPicPr>
            <a:picLocks noChangeAspect="1"/>
          </p:cNvPicPr>
          <p:nvPr/>
        </p:nvPicPr>
        <p:blipFill>
          <a:blip r:embed="rId3"/>
          <a:stretch>
            <a:fillRect/>
          </a:stretch>
        </p:blipFill>
        <p:spPr>
          <a:xfrm>
            <a:off x="7368208" y="3481112"/>
            <a:ext cx="4810539" cy="2695852"/>
          </a:xfrm>
          <a:prstGeom prst="rect">
            <a:avLst/>
          </a:prstGeom>
        </p:spPr>
      </p:pic>
    </p:spTree>
    <p:extLst>
      <p:ext uri="{BB962C8B-B14F-4D97-AF65-F5344CB8AC3E}">
        <p14:creationId xmlns:p14="http://schemas.microsoft.com/office/powerpoint/2010/main" val="2637778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BF687-1941-470C-8C1C-128AB5E79182}"/>
              </a:ext>
            </a:extLst>
          </p:cNvPr>
          <p:cNvSpPr>
            <a:spLocks noGrp="1"/>
          </p:cNvSpPr>
          <p:nvPr>
            <p:ph type="title"/>
          </p:nvPr>
        </p:nvSpPr>
        <p:spPr/>
        <p:txBody>
          <a:bodyPr>
            <a:normAutofit/>
          </a:bodyPr>
          <a:lstStyle/>
          <a:p>
            <a:r>
              <a:rPr lang="en-US" dirty="0"/>
              <a:t>SLT-Round cut-100  </a:t>
            </a:r>
            <a:br>
              <a:rPr lang="en-US" dirty="0"/>
            </a:br>
            <a:endParaRPr lang="en-US" dirty="0"/>
          </a:p>
        </p:txBody>
      </p:sp>
      <p:sp>
        <p:nvSpPr>
          <p:cNvPr id="6" name="Content Placeholder 5">
            <a:extLst>
              <a:ext uri="{FF2B5EF4-FFF2-40B4-BE49-F238E27FC236}">
                <a16:creationId xmlns:a16="http://schemas.microsoft.com/office/drawing/2014/main" id="{AA15A5A6-3F66-4DD7-B8DA-F5E1688B8FB2}"/>
              </a:ext>
            </a:extLst>
          </p:cNvPr>
          <p:cNvSpPr>
            <a:spLocks noGrp="1"/>
          </p:cNvSpPr>
          <p:nvPr>
            <p:ph idx="1"/>
          </p:nvPr>
        </p:nvSpPr>
        <p:spPr>
          <a:xfrm>
            <a:off x="838200" y="2902225"/>
            <a:ext cx="10515600" cy="3274737"/>
          </a:xfrm>
        </p:spPr>
        <p:txBody>
          <a:bodyPr/>
          <a:lstStyle/>
          <a:p>
            <a:r>
              <a:rPr lang="en-US" dirty="0"/>
              <a:t>Tube Laser straight cutting , Lengths from 2mm to 2m.</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59B2148-86E2-46C1-9D02-0C2C87B6BC8B}"/>
              </a:ext>
            </a:extLst>
          </p:cNvPr>
          <p:cNvPicPr>
            <a:picLocks noChangeAspect="1"/>
          </p:cNvPicPr>
          <p:nvPr/>
        </p:nvPicPr>
        <p:blipFill>
          <a:blip r:embed="rId2"/>
          <a:stretch>
            <a:fillRect/>
          </a:stretch>
        </p:blipFill>
        <p:spPr>
          <a:xfrm>
            <a:off x="1311343" y="3429000"/>
            <a:ext cx="9039225" cy="2747962"/>
          </a:xfrm>
          <a:prstGeom prst="rect">
            <a:avLst/>
          </a:prstGeom>
        </p:spPr>
      </p:pic>
      <p:pic>
        <p:nvPicPr>
          <p:cNvPr id="8" name="Picture 7">
            <a:extLst>
              <a:ext uri="{FF2B5EF4-FFF2-40B4-BE49-F238E27FC236}">
                <a16:creationId xmlns:a16="http://schemas.microsoft.com/office/drawing/2014/main" id="{28CA5EF8-0030-46CC-BFCB-D3BDE17E2055}"/>
              </a:ext>
            </a:extLst>
          </p:cNvPr>
          <p:cNvPicPr>
            <a:picLocks noChangeAspect="1"/>
          </p:cNvPicPr>
          <p:nvPr/>
        </p:nvPicPr>
        <p:blipFill>
          <a:blip r:embed="rId3"/>
          <a:stretch>
            <a:fillRect/>
          </a:stretch>
        </p:blipFill>
        <p:spPr>
          <a:xfrm>
            <a:off x="6493565" y="543720"/>
            <a:ext cx="5531126" cy="1656142"/>
          </a:xfrm>
          <a:prstGeom prst="rect">
            <a:avLst/>
          </a:prstGeom>
        </p:spPr>
      </p:pic>
    </p:spTree>
    <p:extLst>
      <p:ext uri="{BB962C8B-B14F-4D97-AF65-F5344CB8AC3E}">
        <p14:creationId xmlns:p14="http://schemas.microsoft.com/office/powerpoint/2010/main" val="1661795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A17B-941A-465B-8B37-D4F85756CE4C}"/>
              </a:ext>
            </a:extLst>
          </p:cNvPr>
          <p:cNvSpPr>
            <a:spLocks noGrp="1"/>
          </p:cNvSpPr>
          <p:nvPr>
            <p:ph type="title"/>
          </p:nvPr>
        </p:nvSpPr>
        <p:spPr>
          <a:xfrm>
            <a:off x="824948" y="189809"/>
            <a:ext cx="10515600" cy="1474375"/>
          </a:xfrm>
        </p:spPr>
        <p:txBody>
          <a:bodyPr>
            <a:normAutofit fontScale="90000"/>
          </a:bodyPr>
          <a:lstStyle/>
          <a:p>
            <a:br>
              <a:rPr lang="en-US" dirty="0"/>
            </a:br>
            <a:r>
              <a:rPr lang="en-US" dirty="0"/>
              <a:t>SLT-Round Cut-SS   </a:t>
            </a:r>
            <a:br>
              <a:rPr lang="en-US" dirty="0"/>
            </a:br>
            <a:r>
              <a:rPr lang="en-US" dirty="0"/>
              <a:t>   </a:t>
            </a:r>
            <a:r>
              <a:rPr lang="en-US" sz="3100" dirty="0"/>
              <a:t>Tube Laser straight cutting, short lengths. </a:t>
            </a:r>
            <a:br>
              <a:rPr lang="en-US" sz="3100" dirty="0"/>
            </a:br>
            <a:r>
              <a:rPr lang="en-US" sz="3100" dirty="0"/>
              <a:t>                                        </a:t>
            </a:r>
            <a:br>
              <a:rPr lang="en-US" sz="3100" dirty="0"/>
            </a:br>
            <a:endParaRPr lang="en-US" dirty="0"/>
          </a:p>
        </p:txBody>
      </p:sp>
      <p:sp>
        <p:nvSpPr>
          <p:cNvPr id="3" name="Content Placeholder 2">
            <a:extLst>
              <a:ext uri="{FF2B5EF4-FFF2-40B4-BE49-F238E27FC236}">
                <a16:creationId xmlns:a16="http://schemas.microsoft.com/office/drawing/2014/main" id="{42AE5BAD-6A45-4CFE-9CCF-FFB1A01F7C8B}"/>
              </a:ext>
            </a:extLst>
          </p:cNvPr>
          <p:cNvSpPr>
            <a:spLocks noGrp="1"/>
          </p:cNvSpPr>
          <p:nvPr>
            <p:ph idx="1"/>
          </p:nvPr>
        </p:nvSpPr>
        <p:spPr/>
        <p:txBody>
          <a:bodyPr/>
          <a:lstStyle/>
          <a:p>
            <a:pPr marL="0" indent="0">
              <a:buNone/>
            </a:pPr>
            <a:r>
              <a:rPr lang="en-US" dirty="0"/>
              <a:t>           Advantages of SLT-Round Cut-SS Tube Laser line:</a:t>
            </a:r>
          </a:p>
          <a:p>
            <a:pPr fontAlgn="base"/>
            <a:r>
              <a:rPr lang="en-US" sz="1600" dirty="0"/>
              <a:t>No Saw Blade, Fiber Laser Technology</a:t>
            </a:r>
          </a:p>
          <a:p>
            <a:pPr fontAlgn="base"/>
            <a:r>
              <a:rPr lang="en-US" sz="1600" dirty="0"/>
              <a:t>Cuts any Material Hardness or Tensile Strength Material</a:t>
            </a:r>
          </a:p>
          <a:p>
            <a:pPr fontAlgn="base"/>
            <a:r>
              <a:rPr lang="en-US" sz="1600" dirty="0"/>
              <a:t>Lowest Cost per Cut</a:t>
            </a:r>
          </a:p>
          <a:p>
            <a:pPr fontAlgn="base"/>
            <a:r>
              <a:rPr lang="en-US" sz="1600" dirty="0"/>
              <a:t>Minimal Setup Time + High Output</a:t>
            </a:r>
          </a:p>
          <a:p>
            <a:pPr fontAlgn="base"/>
            <a:r>
              <a:rPr lang="en-US" sz="1600" dirty="0"/>
              <a:t>Minimal Tube Deformation and Surface Marks</a:t>
            </a:r>
          </a:p>
          <a:p>
            <a:pPr fontAlgn="base"/>
            <a:r>
              <a:rPr lang="en-US" sz="1600" dirty="0"/>
              <a:t>Low Maintenance</a:t>
            </a:r>
          </a:p>
          <a:p>
            <a:pPr marL="0" indent="0">
              <a:buNone/>
            </a:pPr>
            <a:endParaRPr lang="en-US" dirty="0"/>
          </a:p>
          <a:p>
            <a:endParaRPr lang="en-US" dirty="0"/>
          </a:p>
        </p:txBody>
      </p:sp>
      <p:pic>
        <p:nvPicPr>
          <p:cNvPr id="4" name="Picture 3">
            <a:extLst>
              <a:ext uri="{FF2B5EF4-FFF2-40B4-BE49-F238E27FC236}">
                <a16:creationId xmlns:a16="http://schemas.microsoft.com/office/drawing/2014/main" id="{4C9F34B9-E925-40E6-9089-42EC2C6DA9D6}"/>
              </a:ext>
            </a:extLst>
          </p:cNvPr>
          <p:cNvPicPr>
            <a:picLocks noChangeAspect="1"/>
          </p:cNvPicPr>
          <p:nvPr/>
        </p:nvPicPr>
        <p:blipFill>
          <a:blip r:embed="rId2"/>
          <a:stretch>
            <a:fillRect/>
          </a:stretch>
        </p:blipFill>
        <p:spPr>
          <a:xfrm>
            <a:off x="824948" y="4325041"/>
            <a:ext cx="9664767" cy="2343150"/>
          </a:xfrm>
          <a:prstGeom prst="rect">
            <a:avLst/>
          </a:prstGeom>
        </p:spPr>
      </p:pic>
      <p:pic>
        <p:nvPicPr>
          <p:cNvPr id="5" name="Picture 4">
            <a:extLst>
              <a:ext uri="{FF2B5EF4-FFF2-40B4-BE49-F238E27FC236}">
                <a16:creationId xmlns:a16="http://schemas.microsoft.com/office/drawing/2014/main" id="{CE21EAC0-6BBF-43D3-BE18-6DD949C04B0E}"/>
              </a:ext>
            </a:extLst>
          </p:cNvPr>
          <p:cNvPicPr>
            <a:picLocks noChangeAspect="1"/>
          </p:cNvPicPr>
          <p:nvPr/>
        </p:nvPicPr>
        <p:blipFill>
          <a:blip r:embed="rId3"/>
          <a:stretch>
            <a:fillRect/>
          </a:stretch>
        </p:blipFill>
        <p:spPr>
          <a:xfrm>
            <a:off x="7381461" y="216314"/>
            <a:ext cx="4810539" cy="1718504"/>
          </a:xfrm>
          <a:prstGeom prst="rect">
            <a:avLst/>
          </a:prstGeom>
        </p:spPr>
      </p:pic>
    </p:spTree>
    <p:extLst>
      <p:ext uri="{BB962C8B-B14F-4D97-AF65-F5344CB8AC3E}">
        <p14:creationId xmlns:p14="http://schemas.microsoft.com/office/powerpoint/2010/main" val="2690037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723C-5146-4F06-BC19-E1B5C1540D80}"/>
              </a:ext>
            </a:extLst>
          </p:cNvPr>
          <p:cNvSpPr>
            <a:spLocks noGrp="1"/>
          </p:cNvSpPr>
          <p:nvPr>
            <p:ph type="title"/>
          </p:nvPr>
        </p:nvSpPr>
        <p:spPr/>
        <p:txBody>
          <a:bodyPr/>
          <a:lstStyle/>
          <a:p>
            <a:r>
              <a:rPr lang="en-US" dirty="0"/>
              <a:t>Sheet Metal Laser cutting</a:t>
            </a:r>
          </a:p>
        </p:txBody>
      </p:sp>
      <p:sp>
        <p:nvSpPr>
          <p:cNvPr id="3" name="Content Placeholder 2">
            <a:extLst>
              <a:ext uri="{FF2B5EF4-FFF2-40B4-BE49-F238E27FC236}">
                <a16:creationId xmlns:a16="http://schemas.microsoft.com/office/drawing/2014/main" id="{9E2F43B2-2CA3-4BE7-B7A3-B9D5AF95849C}"/>
              </a:ext>
            </a:extLst>
          </p:cNvPr>
          <p:cNvSpPr>
            <a:spLocks noGrp="1"/>
          </p:cNvSpPr>
          <p:nvPr>
            <p:ph idx="1"/>
          </p:nvPr>
        </p:nvSpPr>
        <p:spPr/>
        <p:txBody>
          <a:bodyPr/>
          <a:lstStyle/>
          <a:p>
            <a:r>
              <a:rPr lang="en-US" dirty="0"/>
              <a:t>SLS-3015 (All linear Sheet Metal Laser Cutting)</a:t>
            </a:r>
          </a:p>
          <a:p>
            <a:endParaRPr lang="en-US" dirty="0"/>
          </a:p>
          <a:p>
            <a:endParaRPr lang="en-US" dirty="0"/>
          </a:p>
        </p:txBody>
      </p:sp>
      <p:pic>
        <p:nvPicPr>
          <p:cNvPr id="4" name="Picture 3">
            <a:extLst>
              <a:ext uri="{FF2B5EF4-FFF2-40B4-BE49-F238E27FC236}">
                <a16:creationId xmlns:a16="http://schemas.microsoft.com/office/drawing/2014/main" id="{CA4973AC-C29E-4AD6-821B-D612042CEA78}"/>
              </a:ext>
            </a:extLst>
          </p:cNvPr>
          <p:cNvPicPr>
            <a:picLocks noChangeAspect="1"/>
          </p:cNvPicPr>
          <p:nvPr/>
        </p:nvPicPr>
        <p:blipFill>
          <a:blip r:embed="rId2"/>
          <a:stretch>
            <a:fillRect/>
          </a:stretch>
        </p:blipFill>
        <p:spPr>
          <a:xfrm>
            <a:off x="8269357" y="395460"/>
            <a:ext cx="3759682" cy="3171825"/>
          </a:xfrm>
          <a:prstGeom prst="rect">
            <a:avLst/>
          </a:prstGeom>
        </p:spPr>
      </p:pic>
      <p:pic>
        <p:nvPicPr>
          <p:cNvPr id="5" name="Picture 4">
            <a:extLst>
              <a:ext uri="{FF2B5EF4-FFF2-40B4-BE49-F238E27FC236}">
                <a16:creationId xmlns:a16="http://schemas.microsoft.com/office/drawing/2014/main" id="{A6E59189-9562-4996-A01F-201244C8C1C9}"/>
              </a:ext>
            </a:extLst>
          </p:cNvPr>
          <p:cNvPicPr>
            <a:picLocks noChangeAspect="1"/>
          </p:cNvPicPr>
          <p:nvPr/>
        </p:nvPicPr>
        <p:blipFill>
          <a:blip r:embed="rId3"/>
          <a:stretch>
            <a:fillRect/>
          </a:stretch>
        </p:blipFill>
        <p:spPr>
          <a:xfrm>
            <a:off x="1241149" y="3429000"/>
            <a:ext cx="8782050" cy="2819400"/>
          </a:xfrm>
          <a:prstGeom prst="rect">
            <a:avLst/>
          </a:prstGeom>
        </p:spPr>
      </p:pic>
    </p:spTree>
    <p:extLst>
      <p:ext uri="{BB962C8B-B14F-4D97-AF65-F5344CB8AC3E}">
        <p14:creationId xmlns:p14="http://schemas.microsoft.com/office/powerpoint/2010/main" val="933374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85D5-DD3D-4E02-A1A1-E4ADF16B378F}"/>
              </a:ext>
            </a:extLst>
          </p:cNvPr>
          <p:cNvSpPr>
            <a:spLocks noGrp="1"/>
          </p:cNvSpPr>
          <p:nvPr>
            <p:ph type="title"/>
          </p:nvPr>
        </p:nvSpPr>
        <p:spPr/>
        <p:txBody>
          <a:bodyPr/>
          <a:lstStyle/>
          <a:p>
            <a:r>
              <a:rPr lang="en-US" dirty="0"/>
              <a:t>Robot Laser Cutting</a:t>
            </a:r>
          </a:p>
        </p:txBody>
      </p:sp>
      <p:sp>
        <p:nvSpPr>
          <p:cNvPr id="3" name="Content Placeholder 2">
            <a:extLst>
              <a:ext uri="{FF2B5EF4-FFF2-40B4-BE49-F238E27FC236}">
                <a16:creationId xmlns:a16="http://schemas.microsoft.com/office/drawing/2014/main" id="{E41E7CB2-37D0-43B3-94AD-4B234F52ED1F}"/>
              </a:ext>
            </a:extLst>
          </p:cNvPr>
          <p:cNvSpPr>
            <a:spLocks noGrp="1"/>
          </p:cNvSpPr>
          <p:nvPr>
            <p:ph idx="1"/>
          </p:nvPr>
        </p:nvSpPr>
        <p:spPr/>
        <p:txBody>
          <a:bodyPr/>
          <a:lstStyle/>
          <a:p>
            <a:r>
              <a:rPr lang="en-US" dirty="0"/>
              <a:t>SLT-Robot Cut</a:t>
            </a:r>
          </a:p>
          <a:p>
            <a:pPr marL="0" indent="0">
              <a:buNone/>
            </a:pPr>
            <a:br>
              <a:rPr lang="en-US" dirty="0"/>
            </a:br>
            <a:r>
              <a:rPr lang="en-US" dirty="0"/>
              <a:t>(Robot 3D Laser Cutting) </a:t>
            </a:r>
          </a:p>
          <a:p>
            <a:pPr marL="0" indent="0">
              <a:buNone/>
            </a:pPr>
            <a:endParaRPr lang="en-US" dirty="0"/>
          </a:p>
          <a:p>
            <a:pPr marL="0" indent="0">
              <a:buNone/>
            </a:pPr>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9B9FA499-44A2-46E9-8CD1-F909AF9592DA}"/>
              </a:ext>
            </a:extLst>
          </p:cNvPr>
          <p:cNvPicPr>
            <a:picLocks noChangeAspect="1"/>
          </p:cNvPicPr>
          <p:nvPr/>
        </p:nvPicPr>
        <p:blipFill>
          <a:blip r:embed="rId2"/>
          <a:stretch>
            <a:fillRect/>
          </a:stretch>
        </p:blipFill>
        <p:spPr>
          <a:xfrm>
            <a:off x="6520070" y="681037"/>
            <a:ext cx="4833730" cy="2247693"/>
          </a:xfrm>
          <a:prstGeom prst="rect">
            <a:avLst/>
          </a:prstGeom>
        </p:spPr>
      </p:pic>
      <p:pic>
        <p:nvPicPr>
          <p:cNvPr id="5" name="Picture 4">
            <a:extLst>
              <a:ext uri="{FF2B5EF4-FFF2-40B4-BE49-F238E27FC236}">
                <a16:creationId xmlns:a16="http://schemas.microsoft.com/office/drawing/2014/main" id="{9DE073C7-23AC-4127-83E6-65DDA58B0320}"/>
              </a:ext>
            </a:extLst>
          </p:cNvPr>
          <p:cNvPicPr>
            <a:picLocks noChangeAspect="1"/>
          </p:cNvPicPr>
          <p:nvPr/>
        </p:nvPicPr>
        <p:blipFill>
          <a:blip r:embed="rId3"/>
          <a:stretch>
            <a:fillRect/>
          </a:stretch>
        </p:blipFill>
        <p:spPr>
          <a:xfrm>
            <a:off x="1594609" y="3976688"/>
            <a:ext cx="8048625" cy="2200275"/>
          </a:xfrm>
          <a:prstGeom prst="rect">
            <a:avLst/>
          </a:prstGeom>
        </p:spPr>
      </p:pic>
    </p:spTree>
    <p:extLst>
      <p:ext uri="{BB962C8B-B14F-4D97-AF65-F5344CB8AC3E}">
        <p14:creationId xmlns:p14="http://schemas.microsoft.com/office/powerpoint/2010/main" val="3823071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6A1A-6F6E-41A7-92C2-EE1EA8569D53}"/>
              </a:ext>
            </a:extLst>
          </p:cNvPr>
          <p:cNvSpPr>
            <a:spLocks noGrp="1"/>
          </p:cNvSpPr>
          <p:nvPr>
            <p:ph type="title"/>
          </p:nvPr>
        </p:nvSpPr>
        <p:spPr/>
        <p:txBody>
          <a:bodyPr/>
          <a:lstStyle/>
          <a:p>
            <a:r>
              <a:rPr lang="en-US" dirty="0"/>
              <a:t>Tube Benders</a:t>
            </a:r>
          </a:p>
        </p:txBody>
      </p:sp>
      <p:sp>
        <p:nvSpPr>
          <p:cNvPr id="3" name="Content Placeholder 2">
            <a:extLst>
              <a:ext uri="{FF2B5EF4-FFF2-40B4-BE49-F238E27FC236}">
                <a16:creationId xmlns:a16="http://schemas.microsoft.com/office/drawing/2014/main" id="{B65CC284-B99F-4448-9C74-6C296BAE4A04}"/>
              </a:ext>
            </a:extLst>
          </p:cNvPr>
          <p:cNvSpPr>
            <a:spLocks noGrp="1"/>
          </p:cNvSpPr>
          <p:nvPr>
            <p:ph idx="1"/>
          </p:nvPr>
        </p:nvSpPr>
        <p:spPr/>
        <p:txBody>
          <a:bodyPr/>
          <a:lstStyle/>
          <a:p>
            <a:r>
              <a:rPr lang="en-US" dirty="0"/>
              <a:t>CNC Tube Benders</a:t>
            </a:r>
          </a:p>
          <a:p>
            <a:r>
              <a:rPr lang="en-US" dirty="0"/>
              <a:t>Special Purpose Benders</a:t>
            </a:r>
          </a:p>
          <a:p>
            <a:r>
              <a:rPr lang="en-US" dirty="0"/>
              <a:t>NC Benders </a:t>
            </a:r>
          </a:p>
          <a:p>
            <a:r>
              <a:rPr lang="en-US" dirty="0"/>
              <a:t>End Forming </a:t>
            </a:r>
          </a:p>
          <a:p>
            <a:r>
              <a:rPr lang="en-US" dirty="0"/>
              <a:t>I2 software </a:t>
            </a:r>
          </a:p>
          <a:p>
            <a:r>
              <a:rPr lang="en-US" dirty="0"/>
              <a:t>Advanced Technology</a:t>
            </a:r>
          </a:p>
        </p:txBody>
      </p:sp>
    </p:spTree>
    <p:extLst>
      <p:ext uri="{BB962C8B-B14F-4D97-AF65-F5344CB8AC3E}">
        <p14:creationId xmlns:p14="http://schemas.microsoft.com/office/powerpoint/2010/main" val="232878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2467-4EEC-4755-BCF6-CC3B83E12973}"/>
              </a:ext>
            </a:extLst>
          </p:cNvPr>
          <p:cNvSpPr>
            <a:spLocks noGrp="1"/>
          </p:cNvSpPr>
          <p:nvPr>
            <p:ph type="title"/>
          </p:nvPr>
        </p:nvSpPr>
        <p:spPr/>
        <p:txBody>
          <a:bodyPr/>
          <a:lstStyle/>
          <a:p>
            <a:r>
              <a:rPr lang="en-US" dirty="0"/>
              <a:t>CNC Benders</a:t>
            </a:r>
          </a:p>
        </p:txBody>
      </p:sp>
      <p:sp>
        <p:nvSpPr>
          <p:cNvPr id="3" name="Content Placeholder 2">
            <a:extLst>
              <a:ext uri="{FF2B5EF4-FFF2-40B4-BE49-F238E27FC236}">
                <a16:creationId xmlns:a16="http://schemas.microsoft.com/office/drawing/2014/main" id="{26E195F4-7A4C-4E09-968D-7F9124F5F943}"/>
              </a:ext>
            </a:extLst>
          </p:cNvPr>
          <p:cNvSpPr>
            <a:spLocks noGrp="1"/>
          </p:cNvSpPr>
          <p:nvPr>
            <p:ph idx="1"/>
          </p:nvPr>
        </p:nvSpPr>
        <p:spPr/>
        <p:txBody>
          <a:bodyPr/>
          <a:lstStyle/>
          <a:p>
            <a:r>
              <a:rPr lang="en-US" dirty="0"/>
              <a:t>All Electric + Left and Right (U Series)</a:t>
            </a:r>
          </a:p>
          <a:p>
            <a:r>
              <a:rPr lang="en-US" dirty="0"/>
              <a:t>LD Booster (SR+PT Series)</a:t>
            </a:r>
          </a:p>
          <a:p>
            <a:r>
              <a:rPr lang="en-US" dirty="0"/>
              <a:t>Rolling + 1D Bending (V Series)</a:t>
            </a:r>
          </a:p>
          <a:p>
            <a:r>
              <a:rPr lang="en-US" dirty="0"/>
              <a:t>Hybrid Electric (A Series)</a:t>
            </a:r>
          </a:p>
          <a:p>
            <a:r>
              <a:rPr lang="en-US" dirty="0"/>
              <a:t>Heavy Duty (6BSeries)</a:t>
            </a:r>
          </a:p>
          <a:p>
            <a:r>
              <a:rPr lang="en-US" dirty="0"/>
              <a:t>+1 Hydraulic (Auto + 2B Series)</a:t>
            </a:r>
          </a:p>
        </p:txBody>
      </p:sp>
    </p:spTree>
    <p:extLst>
      <p:ext uri="{BB962C8B-B14F-4D97-AF65-F5344CB8AC3E}">
        <p14:creationId xmlns:p14="http://schemas.microsoft.com/office/powerpoint/2010/main" val="97650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214F-F440-4C8C-B428-7A5E0C42DBF6}"/>
              </a:ext>
            </a:extLst>
          </p:cNvPr>
          <p:cNvSpPr>
            <a:spLocks noGrp="1"/>
          </p:cNvSpPr>
          <p:nvPr>
            <p:ph type="title"/>
          </p:nvPr>
        </p:nvSpPr>
        <p:spPr/>
        <p:txBody>
          <a:bodyPr/>
          <a:lstStyle/>
          <a:p>
            <a:r>
              <a:rPr lang="en-US" dirty="0"/>
              <a:t>All Electric + Left &amp; Right (U series)</a:t>
            </a:r>
          </a:p>
        </p:txBody>
      </p:sp>
      <p:pic>
        <p:nvPicPr>
          <p:cNvPr id="5" name="Content Placeholder 4">
            <a:extLst>
              <a:ext uri="{FF2B5EF4-FFF2-40B4-BE49-F238E27FC236}">
                <a16:creationId xmlns:a16="http://schemas.microsoft.com/office/drawing/2014/main" id="{3BD935AB-2B91-4548-963F-C95E5B10D20C}"/>
              </a:ext>
            </a:extLst>
          </p:cNvPr>
          <p:cNvPicPr>
            <a:picLocks noGrp="1" noChangeAspect="1"/>
          </p:cNvPicPr>
          <p:nvPr>
            <p:ph idx="1"/>
          </p:nvPr>
        </p:nvPicPr>
        <p:blipFill>
          <a:blip r:embed="rId2"/>
          <a:stretch>
            <a:fillRect/>
          </a:stretch>
        </p:blipFill>
        <p:spPr>
          <a:xfrm>
            <a:off x="6886783" y="1333259"/>
            <a:ext cx="4467017" cy="2191820"/>
          </a:xfrm>
          <a:prstGeom prst="rect">
            <a:avLst/>
          </a:prstGeom>
        </p:spPr>
      </p:pic>
      <p:pic>
        <p:nvPicPr>
          <p:cNvPr id="4" name="Picture 3">
            <a:extLst>
              <a:ext uri="{FF2B5EF4-FFF2-40B4-BE49-F238E27FC236}">
                <a16:creationId xmlns:a16="http://schemas.microsoft.com/office/drawing/2014/main" id="{B53C9CB4-7EFF-4F1C-B3EE-80BE00AA5BD8}"/>
              </a:ext>
            </a:extLst>
          </p:cNvPr>
          <p:cNvPicPr>
            <a:picLocks noChangeAspect="1"/>
          </p:cNvPicPr>
          <p:nvPr/>
        </p:nvPicPr>
        <p:blipFill>
          <a:blip r:embed="rId3"/>
          <a:stretch>
            <a:fillRect/>
          </a:stretch>
        </p:blipFill>
        <p:spPr>
          <a:xfrm>
            <a:off x="1135339" y="3790123"/>
            <a:ext cx="9020175" cy="2521776"/>
          </a:xfrm>
          <a:prstGeom prst="rect">
            <a:avLst/>
          </a:prstGeom>
        </p:spPr>
      </p:pic>
    </p:spTree>
    <p:extLst>
      <p:ext uri="{BB962C8B-B14F-4D97-AF65-F5344CB8AC3E}">
        <p14:creationId xmlns:p14="http://schemas.microsoft.com/office/powerpoint/2010/main" val="1545853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0FA3-1F90-4491-96E6-624AAB7B5563}"/>
              </a:ext>
            </a:extLst>
          </p:cNvPr>
          <p:cNvSpPr>
            <a:spLocks noGrp="1"/>
          </p:cNvSpPr>
          <p:nvPr>
            <p:ph type="title"/>
          </p:nvPr>
        </p:nvSpPr>
        <p:spPr/>
        <p:txBody>
          <a:bodyPr>
            <a:normAutofit/>
          </a:bodyPr>
          <a:lstStyle/>
          <a:p>
            <a:r>
              <a:rPr lang="en-US" dirty="0"/>
              <a:t>LD Booster (SR+PT Series)</a:t>
            </a:r>
            <a:br>
              <a:rPr lang="en-US" dirty="0"/>
            </a:br>
            <a:endParaRPr lang="en-US" b="1" dirty="0"/>
          </a:p>
        </p:txBody>
      </p:sp>
      <p:pic>
        <p:nvPicPr>
          <p:cNvPr id="4" name="Content Placeholder 3">
            <a:extLst>
              <a:ext uri="{FF2B5EF4-FFF2-40B4-BE49-F238E27FC236}">
                <a16:creationId xmlns:a16="http://schemas.microsoft.com/office/drawing/2014/main" id="{DA649399-90B7-421F-A988-82E4588667A4}"/>
              </a:ext>
            </a:extLst>
          </p:cNvPr>
          <p:cNvPicPr>
            <a:picLocks noGrp="1" noChangeAspect="1"/>
          </p:cNvPicPr>
          <p:nvPr>
            <p:ph idx="1"/>
          </p:nvPr>
        </p:nvPicPr>
        <p:blipFill>
          <a:blip r:embed="rId2"/>
          <a:stretch>
            <a:fillRect/>
          </a:stretch>
        </p:blipFill>
        <p:spPr>
          <a:xfrm>
            <a:off x="6692348" y="629478"/>
            <a:ext cx="5294864" cy="2132179"/>
          </a:xfrm>
          <a:prstGeom prst="rect">
            <a:avLst/>
          </a:prstGeom>
        </p:spPr>
      </p:pic>
      <p:pic>
        <p:nvPicPr>
          <p:cNvPr id="6" name="Picture 5">
            <a:extLst>
              <a:ext uri="{FF2B5EF4-FFF2-40B4-BE49-F238E27FC236}">
                <a16:creationId xmlns:a16="http://schemas.microsoft.com/office/drawing/2014/main" id="{810CC759-238C-493F-B496-BD19D66EF650}"/>
              </a:ext>
            </a:extLst>
          </p:cNvPr>
          <p:cNvPicPr>
            <a:picLocks noChangeAspect="1"/>
          </p:cNvPicPr>
          <p:nvPr/>
        </p:nvPicPr>
        <p:blipFill>
          <a:blip r:embed="rId3"/>
          <a:stretch>
            <a:fillRect/>
          </a:stretch>
        </p:blipFill>
        <p:spPr>
          <a:xfrm>
            <a:off x="993914" y="2761657"/>
            <a:ext cx="8671666" cy="3466865"/>
          </a:xfrm>
          <a:prstGeom prst="rect">
            <a:avLst/>
          </a:prstGeom>
        </p:spPr>
      </p:pic>
    </p:spTree>
    <p:extLst>
      <p:ext uri="{BB962C8B-B14F-4D97-AF65-F5344CB8AC3E}">
        <p14:creationId xmlns:p14="http://schemas.microsoft.com/office/powerpoint/2010/main" val="3524032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16B8F2CC-6DC2-4DFE-86EF-FA14AFD8722B}"/>
              </a:ext>
            </a:extLst>
          </p:cNvPr>
          <p:cNvSpPr txBox="1">
            <a:spLocks/>
          </p:cNvSpPr>
          <p:nvPr/>
        </p:nvSpPr>
        <p:spPr>
          <a:xfrm>
            <a:off x="232331" y="1619242"/>
            <a:ext cx="10734675" cy="4088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F81B21"/>
              </a:buClr>
              <a:buFont typeface="Wingdings" panose="05000000000000000000" pitchFamily="2" charset="2"/>
              <a:buChar char="§"/>
            </a:pPr>
            <a:r>
              <a:rPr lang="en-US" sz="2400" noProof="1">
                <a:latin typeface="Raleway" panose="020B0503030101060003" pitchFamily="34" charset="0"/>
              </a:rPr>
              <a:t>With more than </a:t>
            </a:r>
            <a:r>
              <a:rPr lang="en-US" sz="2400" noProof="1">
                <a:latin typeface="Raleway SemiBold" panose="020B0703030101060003" pitchFamily="34" charset="0"/>
              </a:rPr>
              <a:t>18 years </a:t>
            </a:r>
            <a:r>
              <a:rPr lang="en-US" sz="2400" noProof="1">
                <a:latin typeface="Raleway" panose="020B0503030101060003" pitchFamily="34" charset="0"/>
              </a:rPr>
              <a:t>of experience and expertise, PROMECH Group has succeeded in becoming a market leader in product Development and Machinery Solutions. PROMECH developed a reputation for providing diversified technology and engineering Solutions, and  giving access to state of the art know how and cutting edge technological tools.</a:t>
            </a:r>
          </a:p>
          <a:p>
            <a:pPr>
              <a:lnSpc>
                <a:spcPct val="100000"/>
              </a:lnSpc>
              <a:buClr>
                <a:srgbClr val="F81B21"/>
              </a:buClr>
              <a:buFont typeface="Wingdings" panose="05000000000000000000" pitchFamily="2" charset="2"/>
              <a:buChar char="§"/>
            </a:pPr>
            <a:endParaRPr lang="en-US" sz="2400" noProof="1">
              <a:latin typeface="Raleway" panose="020B0503030101060003" pitchFamily="34" charset="0"/>
            </a:endParaRPr>
          </a:p>
          <a:p>
            <a:pPr>
              <a:lnSpc>
                <a:spcPct val="100000"/>
              </a:lnSpc>
              <a:buClr>
                <a:srgbClr val="F81B21"/>
              </a:buClr>
              <a:buFont typeface="Wingdings" panose="05000000000000000000" pitchFamily="2" charset="2"/>
              <a:buChar char="§"/>
            </a:pPr>
            <a:r>
              <a:rPr lang="en-US" sz="2400" noProof="1">
                <a:latin typeface="Raleway" panose="020B0503030101060003" pitchFamily="34" charset="0"/>
              </a:rPr>
              <a:t>Our goal is to transform Egypt and the Middle East into a leading industrial powerhouse and a global logistics hub in promising growth sectors </a:t>
            </a:r>
            <a:r>
              <a:rPr lang="en-US" sz="2400" b="1" noProof="1">
                <a:latin typeface="Raleway" panose="020B0503030101060003" pitchFamily="34" charset="0"/>
              </a:rPr>
              <a:t>(with focus on Industry 4.0), </a:t>
            </a:r>
            <a:r>
              <a:rPr lang="en-US" sz="2400" noProof="1">
                <a:latin typeface="Raleway" panose="020B0503030101060003" pitchFamily="34" charset="0"/>
              </a:rPr>
              <a:t>which will enhance the trade balance, stimulate economic growth, create job opportunities, maximize local content and boost our exports.</a:t>
            </a:r>
          </a:p>
          <a:p>
            <a:pPr marL="0" indent="0">
              <a:lnSpc>
                <a:spcPct val="100000"/>
              </a:lnSpc>
              <a:buClr>
                <a:srgbClr val="F81B21"/>
              </a:buClr>
              <a:buNone/>
            </a:pPr>
            <a:endParaRPr lang="en-US" sz="2400" noProof="1">
              <a:latin typeface="Raleway" panose="020B0503030101060003" pitchFamily="34" charset="0"/>
            </a:endParaRPr>
          </a:p>
          <a:p>
            <a:pPr marL="0" indent="0">
              <a:lnSpc>
                <a:spcPct val="100000"/>
              </a:lnSpc>
              <a:buNone/>
            </a:pPr>
            <a:endParaRPr lang="en-US" sz="2400" noProof="1">
              <a:latin typeface="Raleway" panose="020B0503030101060003" pitchFamily="34" charset="0"/>
            </a:endParaRPr>
          </a:p>
        </p:txBody>
      </p:sp>
      <p:sp>
        <p:nvSpPr>
          <p:cNvPr id="20" name="Rectangle 19">
            <a:extLst>
              <a:ext uri="{FF2B5EF4-FFF2-40B4-BE49-F238E27FC236}">
                <a16:creationId xmlns:a16="http://schemas.microsoft.com/office/drawing/2014/main" id="{8191B775-9C88-4630-B1AB-FCFD343032E6}"/>
              </a:ext>
            </a:extLst>
          </p:cNvPr>
          <p:cNvSpPr/>
          <p:nvPr/>
        </p:nvSpPr>
        <p:spPr>
          <a:xfrm>
            <a:off x="342900" y="785165"/>
            <a:ext cx="5773034" cy="542440"/>
          </a:xfrm>
          <a:prstGeom prst="rect">
            <a:avLst/>
          </a:prstGeom>
          <a:solidFill>
            <a:srgbClr val="F81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718DFD5D-1269-4333-B33D-0F349852D5F5}"/>
              </a:ext>
            </a:extLst>
          </p:cNvPr>
          <p:cNvSpPr txBox="1"/>
          <p:nvPr/>
        </p:nvSpPr>
        <p:spPr>
          <a:xfrm>
            <a:off x="414587" y="752883"/>
            <a:ext cx="4708020" cy="646331"/>
          </a:xfrm>
          <a:prstGeom prst="rect">
            <a:avLst/>
          </a:prstGeom>
          <a:noFill/>
          <a:ln>
            <a:noFill/>
          </a:ln>
        </p:spPr>
        <p:txBody>
          <a:bodyPr wrap="square" rtlCol="0">
            <a:spAutoFit/>
          </a:bodyPr>
          <a:lstStyle/>
          <a:p>
            <a:r>
              <a:rPr lang="en-US" sz="3600" dirty="0">
                <a:solidFill>
                  <a:schemeClr val="bg1"/>
                </a:solidFill>
                <a:latin typeface="Raleway SemiBold" panose="020B0703030101060003" pitchFamily="34" charset="0"/>
              </a:rPr>
              <a:t>Who is PROMECH?</a:t>
            </a:r>
            <a:endParaRPr lang="en-GB" sz="3600" dirty="0">
              <a:solidFill>
                <a:schemeClr val="bg1"/>
              </a:solidFill>
              <a:latin typeface="Raleway SemiBold" panose="020B0703030101060003" pitchFamily="34" charset="0"/>
            </a:endParaRPr>
          </a:p>
        </p:txBody>
      </p:sp>
    </p:spTree>
    <p:extLst>
      <p:ext uri="{BB962C8B-B14F-4D97-AF65-F5344CB8AC3E}">
        <p14:creationId xmlns:p14="http://schemas.microsoft.com/office/powerpoint/2010/main" val="1112303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BE40-208D-4859-866E-34B33A4470E1}"/>
              </a:ext>
            </a:extLst>
          </p:cNvPr>
          <p:cNvSpPr>
            <a:spLocks noGrp="1"/>
          </p:cNvSpPr>
          <p:nvPr>
            <p:ph type="title"/>
          </p:nvPr>
        </p:nvSpPr>
        <p:spPr/>
        <p:txBody>
          <a:bodyPr/>
          <a:lstStyle/>
          <a:p>
            <a:r>
              <a:rPr lang="en-US" dirty="0"/>
              <a:t>Hybrid Electric (A Series)</a:t>
            </a:r>
          </a:p>
        </p:txBody>
      </p:sp>
      <p:pic>
        <p:nvPicPr>
          <p:cNvPr id="4" name="Content Placeholder 3">
            <a:extLst>
              <a:ext uri="{FF2B5EF4-FFF2-40B4-BE49-F238E27FC236}">
                <a16:creationId xmlns:a16="http://schemas.microsoft.com/office/drawing/2014/main" id="{F99F2BE0-2DE6-4355-8710-F66A8283A704}"/>
              </a:ext>
            </a:extLst>
          </p:cNvPr>
          <p:cNvPicPr>
            <a:picLocks noGrp="1" noChangeAspect="1"/>
          </p:cNvPicPr>
          <p:nvPr>
            <p:ph idx="1"/>
          </p:nvPr>
        </p:nvPicPr>
        <p:blipFill>
          <a:blip r:embed="rId2"/>
          <a:stretch>
            <a:fillRect/>
          </a:stretch>
        </p:blipFill>
        <p:spPr>
          <a:xfrm>
            <a:off x="8407768" y="1027907"/>
            <a:ext cx="3563500" cy="1423746"/>
          </a:xfrm>
          <a:prstGeom prst="rect">
            <a:avLst/>
          </a:prstGeom>
        </p:spPr>
      </p:pic>
      <p:pic>
        <p:nvPicPr>
          <p:cNvPr id="5" name="Picture 4">
            <a:extLst>
              <a:ext uri="{FF2B5EF4-FFF2-40B4-BE49-F238E27FC236}">
                <a16:creationId xmlns:a16="http://schemas.microsoft.com/office/drawing/2014/main" id="{606A828B-2E8B-4A9A-8D7A-AC033F9B6E2B}"/>
              </a:ext>
            </a:extLst>
          </p:cNvPr>
          <p:cNvPicPr>
            <a:picLocks noChangeAspect="1"/>
          </p:cNvPicPr>
          <p:nvPr/>
        </p:nvPicPr>
        <p:blipFill>
          <a:blip r:embed="rId3"/>
          <a:stretch>
            <a:fillRect/>
          </a:stretch>
        </p:blipFill>
        <p:spPr>
          <a:xfrm>
            <a:off x="1186810" y="2353469"/>
            <a:ext cx="7220958" cy="3658111"/>
          </a:xfrm>
          <a:prstGeom prst="rect">
            <a:avLst/>
          </a:prstGeom>
        </p:spPr>
      </p:pic>
    </p:spTree>
    <p:extLst>
      <p:ext uri="{BB962C8B-B14F-4D97-AF65-F5344CB8AC3E}">
        <p14:creationId xmlns:p14="http://schemas.microsoft.com/office/powerpoint/2010/main" val="3595622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8D8E8-8ED8-4BDA-A28D-DB9FECEFFEAB}"/>
              </a:ext>
            </a:extLst>
          </p:cNvPr>
          <p:cNvSpPr>
            <a:spLocks noGrp="1"/>
          </p:cNvSpPr>
          <p:nvPr>
            <p:ph type="title"/>
          </p:nvPr>
        </p:nvSpPr>
        <p:spPr/>
        <p:txBody>
          <a:bodyPr/>
          <a:lstStyle/>
          <a:p>
            <a:r>
              <a:rPr lang="en-US" dirty="0"/>
              <a:t>Heavy Duty (6B Series)</a:t>
            </a:r>
          </a:p>
        </p:txBody>
      </p:sp>
      <p:pic>
        <p:nvPicPr>
          <p:cNvPr id="4" name="Content Placeholder 3">
            <a:extLst>
              <a:ext uri="{FF2B5EF4-FFF2-40B4-BE49-F238E27FC236}">
                <a16:creationId xmlns:a16="http://schemas.microsoft.com/office/drawing/2014/main" id="{DEA7197B-233E-4AE0-91E6-00D3FDC79462}"/>
              </a:ext>
            </a:extLst>
          </p:cNvPr>
          <p:cNvPicPr>
            <a:picLocks noGrp="1" noChangeAspect="1"/>
          </p:cNvPicPr>
          <p:nvPr>
            <p:ph idx="1"/>
          </p:nvPr>
        </p:nvPicPr>
        <p:blipFill>
          <a:blip r:embed="rId2"/>
          <a:stretch>
            <a:fillRect/>
          </a:stretch>
        </p:blipFill>
        <p:spPr>
          <a:xfrm>
            <a:off x="6453809" y="191502"/>
            <a:ext cx="5177665" cy="2631212"/>
          </a:xfrm>
          <a:prstGeom prst="rect">
            <a:avLst/>
          </a:prstGeom>
        </p:spPr>
      </p:pic>
      <p:pic>
        <p:nvPicPr>
          <p:cNvPr id="5" name="Picture 4">
            <a:extLst>
              <a:ext uri="{FF2B5EF4-FFF2-40B4-BE49-F238E27FC236}">
                <a16:creationId xmlns:a16="http://schemas.microsoft.com/office/drawing/2014/main" id="{EAFE712E-4CDD-4A48-9F7E-AA2C76490E8C}"/>
              </a:ext>
            </a:extLst>
          </p:cNvPr>
          <p:cNvPicPr>
            <a:picLocks noChangeAspect="1"/>
          </p:cNvPicPr>
          <p:nvPr/>
        </p:nvPicPr>
        <p:blipFill>
          <a:blip r:embed="rId3"/>
          <a:stretch>
            <a:fillRect/>
          </a:stretch>
        </p:blipFill>
        <p:spPr>
          <a:xfrm>
            <a:off x="1085022" y="2822714"/>
            <a:ext cx="9067800" cy="3562350"/>
          </a:xfrm>
          <a:prstGeom prst="rect">
            <a:avLst/>
          </a:prstGeom>
        </p:spPr>
      </p:pic>
    </p:spTree>
    <p:extLst>
      <p:ext uri="{BB962C8B-B14F-4D97-AF65-F5344CB8AC3E}">
        <p14:creationId xmlns:p14="http://schemas.microsoft.com/office/powerpoint/2010/main" val="2233312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5FCB-C90F-49AA-9802-ECDAD86B66DD}"/>
              </a:ext>
            </a:extLst>
          </p:cNvPr>
          <p:cNvSpPr>
            <a:spLocks noGrp="1"/>
          </p:cNvSpPr>
          <p:nvPr>
            <p:ph type="title"/>
          </p:nvPr>
        </p:nvSpPr>
        <p:spPr/>
        <p:txBody>
          <a:bodyPr/>
          <a:lstStyle/>
          <a:p>
            <a:r>
              <a:rPr lang="en-US" dirty="0"/>
              <a:t>Heavy Duty (6B Series)</a:t>
            </a:r>
          </a:p>
        </p:txBody>
      </p:sp>
      <p:sp>
        <p:nvSpPr>
          <p:cNvPr id="3" name="Content Placeholder 2">
            <a:extLst>
              <a:ext uri="{FF2B5EF4-FFF2-40B4-BE49-F238E27FC236}">
                <a16:creationId xmlns:a16="http://schemas.microsoft.com/office/drawing/2014/main" id="{2A195EF9-2D36-4CD7-B625-4A7FA6A04959}"/>
              </a:ext>
            </a:extLst>
          </p:cNvPr>
          <p:cNvSpPr>
            <a:spLocks noGrp="1"/>
          </p:cNvSpPr>
          <p:nvPr>
            <p:ph idx="1"/>
          </p:nvPr>
        </p:nvSpPr>
        <p:spPr>
          <a:xfrm>
            <a:off x="1010478" y="1823210"/>
            <a:ext cx="10515600" cy="4351338"/>
          </a:xfrm>
        </p:spPr>
        <p:txBody>
          <a:bodyPr/>
          <a:lstStyle/>
          <a:p>
            <a:pPr fontAlgn="base"/>
            <a:r>
              <a:rPr lang="en-US" dirty="0"/>
              <a:t>6 individually programmable axes</a:t>
            </a:r>
          </a:p>
          <a:p>
            <a:pPr fontAlgn="base"/>
            <a:r>
              <a:rPr lang="en-US" dirty="0"/>
              <a:t>Max. OD 168 mm capacity</a:t>
            </a:r>
          </a:p>
          <a:p>
            <a:pPr fontAlgn="base"/>
            <a:r>
              <a:rPr lang="en-US" dirty="0"/>
              <a:t>Programmable 2 speeds early mandrel extraction</a:t>
            </a:r>
          </a:p>
          <a:p>
            <a:pPr fontAlgn="base"/>
            <a:r>
              <a:rPr lang="en-US" dirty="0"/>
              <a:t>Each axis may be individually programmed during arm return mode</a:t>
            </a:r>
          </a:p>
          <a:p>
            <a:endParaRPr lang="en-US" dirty="0"/>
          </a:p>
        </p:txBody>
      </p:sp>
      <p:pic>
        <p:nvPicPr>
          <p:cNvPr id="4" name="Picture 3">
            <a:extLst>
              <a:ext uri="{FF2B5EF4-FFF2-40B4-BE49-F238E27FC236}">
                <a16:creationId xmlns:a16="http://schemas.microsoft.com/office/drawing/2014/main" id="{E49C8C41-6090-456E-B37B-6069788E7FF6}"/>
              </a:ext>
            </a:extLst>
          </p:cNvPr>
          <p:cNvPicPr>
            <a:picLocks noChangeAspect="1"/>
          </p:cNvPicPr>
          <p:nvPr/>
        </p:nvPicPr>
        <p:blipFill>
          <a:blip r:embed="rId2"/>
          <a:stretch>
            <a:fillRect/>
          </a:stretch>
        </p:blipFill>
        <p:spPr>
          <a:xfrm>
            <a:off x="7712973" y="365126"/>
            <a:ext cx="3468549" cy="2484092"/>
          </a:xfrm>
          <a:prstGeom prst="rect">
            <a:avLst/>
          </a:prstGeom>
        </p:spPr>
      </p:pic>
      <p:pic>
        <p:nvPicPr>
          <p:cNvPr id="5" name="Picture 4">
            <a:extLst>
              <a:ext uri="{FF2B5EF4-FFF2-40B4-BE49-F238E27FC236}">
                <a16:creationId xmlns:a16="http://schemas.microsoft.com/office/drawing/2014/main" id="{036F1106-11BE-468B-9502-2975A5D886A1}"/>
              </a:ext>
            </a:extLst>
          </p:cNvPr>
          <p:cNvPicPr>
            <a:picLocks noChangeAspect="1"/>
          </p:cNvPicPr>
          <p:nvPr/>
        </p:nvPicPr>
        <p:blipFill>
          <a:blip r:embed="rId3"/>
          <a:stretch>
            <a:fillRect/>
          </a:stretch>
        </p:blipFill>
        <p:spPr>
          <a:xfrm>
            <a:off x="1515096" y="3909390"/>
            <a:ext cx="8658225" cy="2583483"/>
          </a:xfrm>
          <a:prstGeom prst="rect">
            <a:avLst/>
          </a:prstGeom>
        </p:spPr>
      </p:pic>
    </p:spTree>
    <p:extLst>
      <p:ext uri="{BB962C8B-B14F-4D97-AF65-F5344CB8AC3E}">
        <p14:creationId xmlns:p14="http://schemas.microsoft.com/office/powerpoint/2010/main" val="3024206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6BADE-1CF4-4571-BFBA-79B3E77F6B9A}"/>
              </a:ext>
            </a:extLst>
          </p:cNvPr>
          <p:cNvSpPr>
            <a:spLocks noGrp="1"/>
          </p:cNvSpPr>
          <p:nvPr>
            <p:ph type="title"/>
          </p:nvPr>
        </p:nvSpPr>
        <p:spPr/>
        <p:txBody>
          <a:bodyPr/>
          <a:lstStyle/>
          <a:p>
            <a:r>
              <a:rPr lang="en-US" dirty="0"/>
              <a:t>2+1 Hydraulic (Auto + 2B Series)</a:t>
            </a:r>
          </a:p>
        </p:txBody>
      </p:sp>
      <p:sp>
        <p:nvSpPr>
          <p:cNvPr id="3" name="Content Placeholder 2">
            <a:extLst>
              <a:ext uri="{FF2B5EF4-FFF2-40B4-BE49-F238E27FC236}">
                <a16:creationId xmlns:a16="http://schemas.microsoft.com/office/drawing/2014/main" id="{C17B199C-9551-48E6-B273-19085A40062C}"/>
              </a:ext>
            </a:extLst>
          </p:cNvPr>
          <p:cNvSpPr>
            <a:spLocks noGrp="1"/>
          </p:cNvSpPr>
          <p:nvPr>
            <p:ph idx="1"/>
          </p:nvPr>
        </p:nvSpPr>
        <p:spPr/>
        <p:txBody>
          <a:bodyPr>
            <a:normAutofit/>
          </a:bodyPr>
          <a:lstStyle/>
          <a:p>
            <a:pPr fontAlgn="base"/>
            <a:r>
              <a:rPr lang="en-US" sz="2000" dirty="0"/>
              <a:t>CNC pipe bending machines with a capacity up to OD 168 mm.</a:t>
            </a:r>
          </a:p>
          <a:p>
            <a:pPr fontAlgn="base"/>
            <a:r>
              <a:rPr lang="en-US" sz="2000" dirty="0"/>
              <a:t>Fully Automatic and Cost-Effective.</a:t>
            </a:r>
          </a:p>
          <a:p>
            <a:pPr fontAlgn="base"/>
            <a:r>
              <a:rPr lang="en-US" sz="2000" dirty="0"/>
              <a:t>This Pipe Bending line is equipped with 3 programmable axes:</a:t>
            </a:r>
          </a:p>
          <a:p>
            <a:r>
              <a:rPr lang="en-US" sz="2000" dirty="0"/>
              <a:t>- Feeding – Electric Servo;</a:t>
            </a:r>
            <a:br>
              <a:rPr lang="en-US" sz="2000" dirty="0"/>
            </a:br>
            <a:r>
              <a:rPr lang="en-US" sz="2000" dirty="0"/>
              <a:t>- Rotation – Electric Servo;</a:t>
            </a:r>
            <a:br>
              <a:rPr lang="en-US" sz="2000" dirty="0"/>
            </a:br>
            <a:r>
              <a:rPr lang="en-US" sz="2000" dirty="0"/>
              <a:t>- Tube Bending – Hydraulic (NC).</a:t>
            </a:r>
          </a:p>
          <a:p>
            <a:pPr marL="0" indent="0">
              <a:buNone/>
            </a:pPr>
            <a:endParaRPr lang="en-US" sz="2000" dirty="0"/>
          </a:p>
        </p:txBody>
      </p:sp>
      <p:pic>
        <p:nvPicPr>
          <p:cNvPr id="4" name="Picture 3">
            <a:extLst>
              <a:ext uri="{FF2B5EF4-FFF2-40B4-BE49-F238E27FC236}">
                <a16:creationId xmlns:a16="http://schemas.microsoft.com/office/drawing/2014/main" id="{23E0660A-5034-457D-9B6F-8F47722EC1B4}"/>
              </a:ext>
            </a:extLst>
          </p:cNvPr>
          <p:cNvPicPr>
            <a:picLocks noChangeAspect="1"/>
          </p:cNvPicPr>
          <p:nvPr/>
        </p:nvPicPr>
        <p:blipFill>
          <a:blip r:embed="rId2"/>
          <a:stretch>
            <a:fillRect/>
          </a:stretch>
        </p:blipFill>
        <p:spPr>
          <a:xfrm>
            <a:off x="8375373" y="1027906"/>
            <a:ext cx="3223384" cy="2218877"/>
          </a:xfrm>
          <a:prstGeom prst="rect">
            <a:avLst/>
          </a:prstGeom>
        </p:spPr>
      </p:pic>
      <p:pic>
        <p:nvPicPr>
          <p:cNvPr id="5" name="Picture 4">
            <a:extLst>
              <a:ext uri="{FF2B5EF4-FFF2-40B4-BE49-F238E27FC236}">
                <a16:creationId xmlns:a16="http://schemas.microsoft.com/office/drawing/2014/main" id="{7F12F0CA-8191-4849-A552-68D7CB87C75C}"/>
              </a:ext>
            </a:extLst>
          </p:cNvPr>
          <p:cNvPicPr>
            <a:picLocks noChangeAspect="1"/>
          </p:cNvPicPr>
          <p:nvPr/>
        </p:nvPicPr>
        <p:blipFill>
          <a:blip r:embed="rId3"/>
          <a:stretch>
            <a:fillRect/>
          </a:stretch>
        </p:blipFill>
        <p:spPr>
          <a:xfrm>
            <a:off x="2173356" y="4038152"/>
            <a:ext cx="8031231" cy="2819848"/>
          </a:xfrm>
          <a:prstGeom prst="rect">
            <a:avLst/>
          </a:prstGeom>
        </p:spPr>
      </p:pic>
    </p:spTree>
    <p:extLst>
      <p:ext uri="{BB962C8B-B14F-4D97-AF65-F5344CB8AC3E}">
        <p14:creationId xmlns:p14="http://schemas.microsoft.com/office/powerpoint/2010/main" val="2111239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BDDD-1390-49BB-803A-73800E6966DF}"/>
              </a:ext>
            </a:extLst>
          </p:cNvPr>
          <p:cNvSpPr>
            <a:spLocks noGrp="1"/>
          </p:cNvSpPr>
          <p:nvPr>
            <p:ph type="title"/>
          </p:nvPr>
        </p:nvSpPr>
        <p:spPr/>
        <p:txBody>
          <a:bodyPr/>
          <a:lstStyle/>
          <a:p>
            <a:r>
              <a:rPr lang="en-US" dirty="0"/>
              <a:t>Special Purpose Benders</a:t>
            </a:r>
          </a:p>
        </p:txBody>
      </p:sp>
      <p:sp>
        <p:nvSpPr>
          <p:cNvPr id="3" name="Content Placeholder 2">
            <a:extLst>
              <a:ext uri="{FF2B5EF4-FFF2-40B4-BE49-F238E27FC236}">
                <a16:creationId xmlns:a16="http://schemas.microsoft.com/office/drawing/2014/main" id="{5A42848B-90C1-432D-A4A7-6218B42D0169}"/>
              </a:ext>
            </a:extLst>
          </p:cNvPr>
          <p:cNvSpPr>
            <a:spLocks noGrp="1"/>
          </p:cNvSpPr>
          <p:nvPr>
            <p:ph idx="1"/>
          </p:nvPr>
        </p:nvSpPr>
        <p:spPr/>
        <p:txBody>
          <a:bodyPr/>
          <a:lstStyle/>
          <a:p>
            <a:r>
              <a:rPr lang="en-US" dirty="0"/>
              <a:t>Brake Line (</a:t>
            </a:r>
            <a:r>
              <a:rPr lang="en-US" dirty="0" err="1"/>
              <a:t>Soco</a:t>
            </a:r>
            <a:r>
              <a:rPr lang="en-US" dirty="0"/>
              <a:t> Tube Benders for vehicle Brake Lines)</a:t>
            </a:r>
          </a:p>
          <a:p>
            <a:r>
              <a:rPr lang="en-US" dirty="0"/>
              <a:t>Trunk Hinge (</a:t>
            </a:r>
            <a:r>
              <a:rPr lang="en-US" dirty="0" err="1"/>
              <a:t>Soco</a:t>
            </a:r>
            <a:r>
              <a:rPr lang="en-US" dirty="0"/>
              <a:t> Tube Benders Designed for trunk Hinge production)</a:t>
            </a:r>
          </a:p>
          <a:p>
            <a:r>
              <a:rPr lang="en-US" dirty="0"/>
              <a:t>Car Headrests (</a:t>
            </a:r>
            <a:r>
              <a:rPr lang="en-US" dirty="0" err="1"/>
              <a:t>Soco</a:t>
            </a:r>
            <a:r>
              <a:rPr lang="en-US" dirty="0"/>
              <a:t> left &amp; Right Tube Benders designed for Car headrests)</a:t>
            </a:r>
          </a:p>
          <a:p>
            <a:r>
              <a:rPr lang="en-US" dirty="0"/>
              <a:t>Coil (Bending, Cutting, forming)</a:t>
            </a:r>
          </a:p>
          <a:p>
            <a:r>
              <a:rPr lang="en-US" dirty="0"/>
              <a:t>Serpentine (</a:t>
            </a:r>
            <a:r>
              <a:rPr lang="en-US" dirty="0" err="1"/>
              <a:t>Soco</a:t>
            </a:r>
            <a:r>
              <a:rPr lang="en-US" dirty="0"/>
              <a:t> Tube Benders for serpentine Shapes) </a:t>
            </a:r>
          </a:p>
        </p:txBody>
      </p:sp>
    </p:spTree>
    <p:extLst>
      <p:ext uri="{BB962C8B-B14F-4D97-AF65-F5344CB8AC3E}">
        <p14:creationId xmlns:p14="http://schemas.microsoft.com/office/powerpoint/2010/main" val="886368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F87F-18A7-4378-9F16-77BFBC770702}"/>
              </a:ext>
            </a:extLst>
          </p:cNvPr>
          <p:cNvSpPr>
            <a:spLocks noGrp="1"/>
          </p:cNvSpPr>
          <p:nvPr>
            <p:ph type="title"/>
          </p:nvPr>
        </p:nvSpPr>
        <p:spPr/>
        <p:txBody>
          <a:bodyPr>
            <a:normAutofit fontScale="90000"/>
          </a:bodyPr>
          <a:lstStyle/>
          <a:p>
            <a:r>
              <a:rPr lang="en-US" dirty="0"/>
              <a:t>Brake Line (</a:t>
            </a:r>
            <a:r>
              <a:rPr lang="en-US" dirty="0" err="1"/>
              <a:t>Soco</a:t>
            </a:r>
            <a:r>
              <a:rPr lang="en-US" dirty="0"/>
              <a:t> Tube Benders for vehicle Brake Lines)</a:t>
            </a:r>
            <a:br>
              <a:rPr lang="en-US" dirty="0"/>
            </a:br>
            <a:endParaRPr lang="en-US" dirty="0"/>
          </a:p>
        </p:txBody>
      </p:sp>
      <p:sp>
        <p:nvSpPr>
          <p:cNvPr id="3" name="Content Placeholder 2">
            <a:extLst>
              <a:ext uri="{FF2B5EF4-FFF2-40B4-BE49-F238E27FC236}">
                <a16:creationId xmlns:a16="http://schemas.microsoft.com/office/drawing/2014/main" id="{6F1185A9-E243-4CAB-B99C-82A3AADAD12A}"/>
              </a:ext>
            </a:extLst>
          </p:cNvPr>
          <p:cNvSpPr>
            <a:spLocks noGrp="1"/>
          </p:cNvSpPr>
          <p:nvPr>
            <p:ph idx="1"/>
          </p:nvPr>
        </p:nvSpPr>
        <p:spPr/>
        <p:txBody>
          <a:bodyPr>
            <a:normAutofit/>
          </a:bodyPr>
          <a:lstStyle/>
          <a:p>
            <a:r>
              <a:rPr lang="en-US" sz="2000" dirty="0"/>
              <a:t>Electric Axis Tube Benders for Vehicle Brake Line</a:t>
            </a:r>
            <a:br>
              <a:rPr lang="en-US" sz="2000" dirty="0"/>
            </a:br>
            <a:r>
              <a:rPr lang="en-US" sz="2000" dirty="0"/>
              <a:t>Tube Length capacity up to 5000 mm</a:t>
            </a:r>
          </a:p>
          <a:p>
            <a:pPr marL="0" indent="0">
              <a:buNone/>
            </a:pPr>
            <a:endParaRPr lang="en-US" sz="2000" dirty="0"/>
          </a:p>
        </p:txBody>
      </p:sp>
      <p:pic>
        <p:nvPicPr>
          <p:cNvPr id="4" name="Picture 3">
            <a:extLst>
              <a:ext uri="{FF2B5EF4-FFF2-40B4-BE49-F238E27FC236}">
                <a16:creationId xmlns:a16="http://schemas.microsoft.com/office/drawing/2014/main" id="{FC316B61-81D8-41A1-824A-2832BDC11E79}"/>
              </a:ext>
            </a:extLst>
          </p:cNvPr>
          <p:cNvPicPr>
            <a:picLocks noChangeAspect="1"/>
          </p:cNvPicPr>
          <p:nvPr/>
        </p:nvPicPr>
        <p:blipFill>
          <a:blip r:embed="rId2"/>
          <a:stretch>
            <a:fillRect/>
          </a:stretch>
        </p:blipFill>
        <p:spPr>
          <a:xfrm>
            <a:off x="7394713" y="1590675"/>
            <a:ext cx="3492362" cy="2345221"/>
          </a:xfrm>
          <a:prstGeom prst="rect">
            <a:avLst/>
          </a:prstGeom>
        </p:spPr>
      </p:pic>
      <p:pic>
        <p:nvPicPr>
          <p:cNvPr id="5" name="Picture 4">
            <a:extLst>
              <a:ext uri="{FF2B5EF4-FFF2-40B4-BE49-F238E27FC236}">
                <a16:creationId xmlns:a16="http://schemas.microsoft.com/office/drawing/2014/main" id="{245A134C-D400-4153-80BC-24C9B7FD75D0}"/>
              </a:ext>
            </a:extLst>
          </p:cNvPr>
          <p:cNvPicPr>
            <a:picLocks noChangeAspect="1"/>
          </p:cNvPicPr>
          <p:nvPr/>
        </p:nvPicPr>
        <p:blipFill>
          <a:blip r:embed="rId3"/>
          <a:stretch>
            <a:fillRect/>
          </a:stretch>
        </p:blipFill>
        <p:spPr>
          <a:xfrm>
            <a:off x="1171367" y="4282523"/>
            <a:ext cx="9001125" cy="1314450"/>
          </a:xfrm>
          <a:prstGeom prst="rect">
            <a:avLst/>
          </a:prstGeom>
        </p:spPr>
      </p:pic>
    </p:spTree>
    <p:extLst>
      <p:ext uri="{BB962C8B-B14F-4D97-AF65-F5344CB8AC3E}">
        <p14:creationId xmlns:p14="http://schemas.microsoft.com/office/powerpoint/2010/main" val="2648893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D83B3-4729-4BFC-BF6B-2A273E4544D8}"/>
              </a:ext>
            </a:extLst>
          </p:cNvPr>
          <p:cNvSpPr>
            <a:spLocks noGrp="1"/>
          </p:cNvSpPr>
          <p:nvPr>
            <p:ph type="title"/>
          </p:nvPr>
        </p:nvSpPr>
        <p:spPr/>
        <p:txBody>
          <a:bodyPr/>
          <a:lstStyle/>
          <a:p>
            <a:r>
              <a:rPr lang="en-US" dirty="0"/>
              <a:t>NC tube Benders </a:t>
            </a:r>
          </a:p>
        </p:txBody>
      </p:sp>
      <p:sp>
        <p:nvSpPr>
          <p:cNvPr id="3" name="Content Placeholder 2">
            <a:extLst>
              <a:ext uri="{FF2B5EF4-FFF2-40B4-BE49-F238E27FC236}">
                <a16:creationId xmlns:a16="http://schemas.microsoft.com/office/drawing/2014/main" id="{C2CECE13-C9CC-4DF1-8E87-9C52F7494D30}"/>
              </a:ext>
            </a:extLst>
          </p:cNvPr>
          <p:cNvSpPr>
            <a:spLocks noGrp="1"/>
          </p:cNvSpPr>
          <p:nvPr>
            <p:ph idx="1"/>
          </p:nvPr>
        </p:nvSpPr>
        <p:spPr/>
        <p:txBody>
          <a:bodyPr/>
          <a:lstStyle/>
          <a:p>
            <a:r>
              <a:rPr lang="en-US" dirty="0"/>
              <a:t>1 Axis Hydraulic Bender                 </a:t>
            </a:r>
          </a:p>
          <a:p>
            <a:endParaRPr lang="en-US" dirty="0"/>
          </a:p>
          <a:p>
            <a:pPr marL="0" indent="0">
              <a:buNone/>
            </a:pPr>
            <a:endParaRPr lang="en-US" dirty="0"/>
          </a:p>
          <a:p>
            <a:r>
              <a:rPr lang="en-US" dirty="0"/>
              <a:t>Double Heads tube Bender </a:t>
            </a:r>
          </a:p>
        </p:txBody>
      </p:sp>
      <p:pic>
        <p:nvPicPr>
          <p:cNvPr id="4" name="Picture 3">
            <a:extLst>
              <a:ext uri="{FF2B5EF4-FFF2-40B4-BE49-F238E27FC236}">
                <a16:creationId xmlns:a16="http://schemas.microsoft.com/office/drawing/2014/main" id="{5EB88B27-0890-4C32-8534-F5A6CD640576}"/>
              </a:ext>
            </a:extLst>
          </p:cNvPr>
          <p:cNvPicPr>
            <a:picLocks noChangeAspect="1"/>
          </p:cNvPicPr>
          <p:nvPr/>
        </p:nvPicPr>
        <p:blipFill>
          <a:blip r:embed="rId2"/>
          <a:stretch>
            <a:fillRect/>
          </a:stretch>
        </p:blipFill>
        <p:spPr>
          <a:xfrm>
            <a:off x="6228522" y="3712886"/>
            <a:ext cx="3624262" cy="1508471"/>
          </a:xfrm>
          <a:prstGeom prst="rect">
            <a:avLst/>
          </a:prstGeom>
        </p:spPr>
      </p:pic>
      <p:pic>
        <p:nvPicPr>
          <p:cNvPr id="5" name="Picture 4">
            <a:extLst>
              <a:ext uri="{FF2B5EF4-FFF2-40B4-BE49-F238E27FC236}">
                <a16:creationId xmlns:a16="http://schemas.microsoft.com/office/drawing/2014/main" id="{E002F6BD-2BBF-47AF-8446-F8B2655E1526}"/>
              </a:ext>
            </a:extLst>
          </p:cNvPr>
          <p:cNvPicPr>
            <a:picLocks noChangeAspect="1"/>
          </p:cNvPicPr>
          <p:nvPr/>
        </p:nvPicPr>
        <p:blipFill>
          <a:blip r:embed="rId3"/>
          <a:stretch>
            <a:fillRect/>
          </a:stretch>
        </p:blipFill>
        <p:spPr>
          <a:xfrm>
            <a:off x="6160190" y="757600"/>
            <a:ext cx="3760925" cy="2136049"/>
          </a:xfrm>
          <a:prstGeom prst="rect">
            <a:avLst/>
          </a:prstGeom>
        </p:spPr>
      </p:pic>
    </p:spTree>
    <p:extLst>
      <p:ext uri="{BB962C8B-B14F-4D97-AF65-F5344CB8AC3E}">
        <p14:creationId xmlns:p14="http://schemas.microsoft.com/office/powerpoint/2010/main" val="3847246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F7C5-2F0C-4021-9425-9973053CD709}"/>
              </a:ext>
            </a:extLst>
          </p:cNvPr>
          <p:cNvSpPr>
            <a:spLocks noGrp="1"/>
          </p:cNvSpPr>
          <p:nvPr>
            <p:ph type="title"/>
          </p:nvPr>
        </p:nvSpPr>
        <p:spPr/>
        <p:txBody>
          <a:bodyPr/>
          <a:lstStyle/>
          <a:p>
            <a:r>
              <a:rPr lang="en-US" dirty="0"/>
              <a:t>End Forming </a:t>
            </a:r>
          </a:p>
        </p:txBody>
      </p:sp>
      <p:sp>
        <p:nvSpPr>
          <p:cNvPr id="3" name="Content Placeholder 2">
            <a:extLst>
              <a:ext uri="{FF2B5EF4-FFF2-40B4-BE49-F238E27FC236}">
                <a16:creationId xmlns:a16="http://schemas.microsoft.com/office/drawing/2014/main" id="{EB91C892-F91E-4FBD-AC58-669D6B8E330B}"/>
              </a:ext>
            </a:extLst>
          </p:cNvPr>
          <p:cNvSpPr>
            <a:spLocks noGrp="1"/>
          </p:cNvSpPr>
          <p:nvPr>
            <p:ph idx="1"/>
          </p:nvPr>
        </p:nvSpPr>
        <p:spPr/>
        <p:txBody>
          <a:bodyPr/>
          <a:lstStyle/>
          <a:p>
            <a:r>
              <a:rPr lang="en-US" dirty="0"/>
              <a:t>E types</a:t>
            </a:r>
          </a:p>
          <a:p>
            <a:r>
              <a:rPr lang="en-US" dirty="0"/>
              <a:t>IO types</a:t>
            </a:r>
          </a:p>
          <a:p>
            <a:r>
              <a:rPr lang="en-US" dirty="0"/>
              <a:t>IOE types</a:t>
            </a:r>
          </a:p>
          <a:p>
            <a:r>
              <a:rPr lang="en-US" dirty="0"/>
              <a:t>Multi-Stations Tube End Former</a:t>
            </a:r>
          </a:p>
        </p:txBody>
      </p:sp>
    </p:spTree>
    <p:extLst>
      <p:ext uri="{BB962C8B-B14F-4D97-AF65-F5344CB8AC3E}">
        <p14:creationId xmlns:p14="http://schemas.microsoft.com/office/powerpoint/2010/main" val="2513968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8A41-36B9-464B-AD3C-BBBA472102DF}"/>
              </a:ext>
            </a:extLst>
          </p:cNvPr>
          <p:cNvSpPr>
            <a:spLocks noGrp="1"/>
          </p:cNvSpPr>
          <p:nvPr>
            <p:ph type="title"/>
          </p:nvPr>
        </p:nvSpPr>
        <p:spPr/>
        <p:txBody>
          <a:bodyPr/>
          <a:lstStyle/>
          <a:p>
            <a:r>
              <a:rPr lang="en-US" dirty="0"/>
              <a:t>E types</a:t>
            </a:r>
            <a:br>
              <a:rPr lang="en-US" dirty="0"/>
            </a:br>
            <a:endParaRPr lang="en-US" dirty="0"/>
          </a:p>
        </p:txBody>
      </p:sp>
      <p:sp>
        <p:nvSpPr>
          <p:cNvPr id="3" name="Content Placeholder 2">
            <a:extLst>
              <a:ext uri="{FF2B5EF4-FFF2-40B4-BE49-F238E27FC236}">
                <a16:creationId xmlns:a16="http://schemas.microsoft.com/office/drawing/2014/main" id="{6971C2E5-3E7F-4DE8-B062-544ECD8BCA8E}"/>
              </a:ext>
            </a:extLst>
          </p:cNvPr>
          <p:cNvSpPr>
            <a:spLocks noGrp="1"/>
          </p:cNvSpPr>
          <p:nvPr>
            <p:ph idx="1"/>
          </p:nvPr>
        </p:nvSpPr>
        <p:spPr/>
        <p:txBody>
          <a:bodyPr/>
          <a:lstStyle/>
          <a:p>
            <a:r>
              <a:rPr lang="en-US" dirty="0"/>
              <a:t>Draw + Roll 1+ 1D Bending</a:t>
            </a:r>
          </a:p>
          <a:p>
            <a:r>
              <a:rPr lang="en-US" dirty="0"/>
              <a:t>High Speed and Environmentally friendly </a:t>
            </a:r>
          </a:p>
          <a:p>
            <a:r>
              <a:rPr lang="en-US" dirty="0"/>
              <a:t>9-Axis </a:t>
            </a:r>
          </a:p>
          <a:p>
            <a:endParaRPr lang="en-US" dirty="0"/>
          </a:p>
        </p:txBody>
      </p:sp>
      <p:pic>
        <p:nvPicPr>
          <p:cNvPr id="4" name="Picture 3">
            <a:extLst>
              <a:ext uri="{FF2B5EF4-FFF2-40B4-BE49-F238E27FC236}">
                <a16:creationId xmlns:a16="http://schemas.microsoft.com/office/drawing/2014/main" id="{D132F54C-61B8-4D03-A8DD-D57386A9D2BF}"/>
              </a:ext>
            </a:extLst>
          </p:cNvPr>
          <p:cNvPicPr>
            <a:picLocks noChangeAspect="1"/>
          </p:cNvPicPr>
          <p:nvPr/>
        </p:nvPicPr>
        <p:blipFill>
          <a:blip r:embed="rId2"/>
          <a:stretch>
            <a:fillRect/>
          </a:stretch>
        </p:blipFill>
        <p:spPr>
          <a:xfrm>
            <a:off x="8282609" y="681037"/>
            <a:ext cx="3631302" cy="2353711"/>
          </a:xfrm>
          <a:prstGeom prst="rect">
            <a:avLst/>
          </a:prstGeom>
        </p:spPr>
      </p:pic>
    </p:spTree>
    <p:extLst>
      <p:ext uri="{BB962C8B-B14F-4D97-AF65-F5344CB8AC3E}">
        <p14:creationId xmlns:p14="http://schemas.microsoft.com/office/powerpoint/2010/main" val="1477085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BAB1-75F3-427F-8D2D-0413E7161D86}"/>
              </a:ext>
            </a:extLst>
          </p:cNvPr>
          <p:cNvSpPr>
            <a:spLocks noGrp="1"/>
          </p:cNvSpPr>
          <p:nvPr>
            <p:ph type="title"/>
          </p:nvPr>
        </p:nvSpPr>
        <p:spPr/>
        <p:txBody>
          <a:bodyPr/>
          <a:lstStyle/>
          <a:p>
            <a:r>
              <a:rPr lang="en-US" dirty="0"/>
              <a:t>IO types</a:t>
            </a:r>
            <a:br>
              <a:rPr lang="en-US" dirty="0"/>
            </a:br>
            <a:endParaRPr lang="en-US" dirty="0"/>
          </a:p>
        </p:txBody>
      </p:sp>
      <p:sp>
        <p:nvSpPr>
          <p:cNvPr id="3" name="Content Placeholder 2">
            <a:extLst>
              <a:ext uri="{FF2B5EF4-FFF2-40B4-BE49-F238E27FC236}">
                <a16:creationId xmlns:a16="http://schemas.microsoft.com/office/drawing/2014/main" id="{146D28DD-44C2-4D8A-B172-893F10946011}"/>
              </a:ext>
            </a:extLst>
          </p:cNvPr>
          <p:cNvSpPr>
            <a:spLocks noGrp="1"/>
          </p:cNvSpPr>
          <p:nvPr>
            <p:ph idx="1"/>
          </p:nvPr>
        </p:nvSpPr>
        <p:spPr/>
        <p:txBody>
          <a:bodyPr/>
          <a:lstStyle/>
          <a:p>
            <a:r>
              <a:rPr lang="en-US" dirty="0"/>
              <a:t>OD 82 mm.</a:t>
            </a:r>
          </a:p>
          <a:p>
            <a:r>
              <a:rPr lang="en-US" dirty="0"/>
              <a:t>Ram Forming </a:t>
            </a:r>
          </a:p>
          <a:p>
            <a:endParaRPr lang="en-US" dirty="0"/>
          </a:p>
        </p:txBody>
      </p:sp>
      <p:pic>
        <p:nvPicPr>
          <p:cNvPr id="4" name="Picture 3">
            <a:extLst>
              <a:ext uri="{FF2B5EF4-FFF2-40B4-BE49-F238E27FC236}">
                <a16:creationId xmlns:a16="http://schemas.microsoft.com/office/drawing/2014/main" id="{20C83B93-0E51-4CA4-9326-69B53CD9E3BE}"/>
              </a:ext>
            </a:extLst>
          </p:cNvPr>
          <p:cNvPicPr>
            <a:picLocks noChangeAspect="1"/>
          </p:cNvPicPr>
          <p:nvPr/>
        </p:nvPicPr>
        <p:blipFill>
          <a:blip r:embed="rId2"/>
          <a:stretch>
            <a:fillRect/>
          </a:stretch>
        </p:blipFill>
        <p:spPr>
          <a:xfrm>
            <a:off x="5787473" y="242888"/>
            <a:ext cx="4857750" cy="2895600"/>
          </a:xfrm>
          <a:prstGeom prst="rect">
            <a:avLst/>
          </a:prstGeom>
        </p:spPr>
      </p:pic>
      <p:pic>
        <p:nvPicPr>
          <p:cNvPr id="5" name="Picture 4">
            <a:extLst>
              <a:ext uri="{FF2B5EF4-FFF2-40B4-BE49-F238E27FC236}">
                <a16:creationId xmlns:a16="http://schemas.microsoft.com/office/drawing/2014/main" id="{99EEA573-4D38-48CE-B093-09536E6614BB}"/>
              </a:ext>
            </a:extLst>
          </p:cNvPr>
          <p:cNvPicPr>
            <a:picLocks noChangeAspect="1"/>
          </p:cNvPicPr>
          <p:nvPr/>
        </p:nvPicPr>
        <p:blipFill>
          <a:blip r:embed="rId3"/>
          <a:stretch>
            <a:fillRect/>
          </a:stretch>
        </p:blipFill>
        <p:spPr>
          <a:xfrm rot="16200000">
            <a:off x="7305675" y="2304430"/>
            <a:ext cx="2305050" cy="5055704"/>
          </a:xfrm>
          <a:prstGeom prst="rect">
            <a:avLst/>
          </a:prstGeom>
        </p:spPr>
      </p:pic>
    </p:spTree>
    <p:extLst>
      <p:ext uri="{BB962C8B-B14F-4D97-AF65-F5344CB8AC3E}">
        <p14:creationId xmlns:p14="http://schemas.microsoft.com/office/powerpoint/2010/main" val="475373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D205-EEDC-42FB-B194-206975602B50}"/>
              </a:ext>
            </a:extLst>
          </p:cNvPr>
          <p:cNvSpPr>
            <a:spLocks noGrp="1"/>
          </p:cNvSpPr>
          <p:nvPr>
            <p:ph type="title"/>
          </p:nvPr>
        </p:nvSpPr>
        <p:spPr/>
        <p:txBody>
          <a:bodyPr/>
          <a:lstStyle/>
          <a:p>
            <a:r>
              <a:rPr lang="en-US" dirty="0"/>
              <a:t>History Of SOCO</a:t>
            </a:r>
          </a:p>
        </p:txBody>
      </p:sp>
      <p:sp>
        <p:nvSpPr>
          <p:cNvPr id="3" name="Content Placeholder 2">
            <a:extLst>
              <a:ext uri="{FF2B5EF4-FFF2-40B4-BE49-F238E27FC236}">
                <a16:creationId xmlns:a16="http://schemas.microsoft.com/office/drawing/2014/main" id="{F0384D94-06C4-427D-BB94-B69114BEAFBD}"/>
              </a:ext>
            </a:extLst>
          </p:cNvPr>
          <p:cNvSpPr>
            <a:spLocks noGrp="1"/>
          </p:cNvSpPr>
          <p:nvPr>
            <p:ph idx="1"/>
          </p:nvPr>
        </p:nvSpPr>
        <p:spPr/>
        <p:txBody>
          <a:bodyPr/>
          <a:lstStyle/>
          <a:p>
            <a:r>
              <a:rPr lang="en-US" dirty="0"/>
              <a:t>Founded in 1979 in Taiwan by </a:t>
            </a:r>
            <a:r>
              <a:rPr lang="en-US" dirty="0" err="1"/>
              <a:t>Soco</a:t>
            </a:r>
            <a:r>
              <a:rPr lang="en-US" dirty="0"/>
              <a:t>.</a:t>
            </a:r>
          </a:p>
          <a:p>
            <a:r>
              <a:rPr lang="en-US" dirty="0"/>
              <a:t>Expansion 1986.</a:t>
            </a:r>
          </a:p>
          <a:p>
            <a:r>
              <a:rPr lang="en-US" dirty="0"/>
              <a:t>Tube benders production in 1988.</a:t>
            </a:r>
          </a:p>
          <a:p>
            <a:r>
              <a:rPr lang="en-US" dirty="0"/>
              <a:t>Construction of new factory in 2003.</a:t>
            </a:r>
          </a:p>
          <a:p>
            <a:r>
              <a:rPr lang="en-US" dirty="0"/>
              <a:t>Completion and delivery of </a:t>
            </a:r>
            <a:r>
              <a:rPr lang="en-US" dirty="0" err="1"/>
              <a:t>Soco’s</a:t>
            </a:r>
            <a:r>
              <a:rPr lang="en-US" dirty="0"/>
              <a:t> first tube laser in 2009.</a:t>
            </a:r>
          </a:p>
          <a:p>
            <a:r>
              <a:rPr lang="en-US" dirty="0"/>
              <a:t>Open new factory in Nantou in 2020.</a:t>
            </a:r>
          </a:p>
          <a:p>
            <a:endParaRPr lang="en-US" dirty="0"/>
          </a:p>
          <a:p>
            <a:endParaRPr lang="en-US" dirty="0"/>
          </a:p>
        </p:txBody>
      </p:sp>
    </p:spTree>
    <p:extLst>
      <p:ext uri="{BB962C8B-B14F-4D97-AF65-F5344CB8AC3E}">
        <p14:creationId xmlns:p14="http://schemas.microsoft.com/office/powerpoint/2010/main" val="4169036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B8179-91E0-4A55-A872-08151FCF7EAF}"/>
              </a:ext>
            </a:extLst>
          </p:cNvPr>
          <p:cNvSpPr>
            <a:spLocks noGrp="1"/>
          </p:cNvSpPr>
          <p:nvPr>
            <p:ph type="title"/>
          </p:nvPr>
        </p:nvSpPr>
        <p:spPr/>
        <p:txBody>
          <a:bodyPr/>
          <a:lstStyle/>
          <a:p>
            <a:r>
              <a:rPr lang="en-US" dirty="0"/>
              <a:t>Advanced Technology </a:t>
            </a:r>
          </a:p>
        </p:txBody>
      </p:sp>
      <p:sp>
        <p:nvSpPr>
          <p:cNvPr id="3" name="Content Placeholder 2">
            <a:extLst>
              <a:ext uri="{FF2B5EF4-FFF2-40B4-BE49-F238E27FC236}">
                <a16:creationId xmlns:a16="http://schemas.microsoft.com/office/drawing/2014/main" id="{D9546B5A-B998-428D-85C8-9CB13DDFF5FE}"/>
              </a:ext>
            </a:extLst>
          </p:cNvPr>
          <p:cNvSpPr>
            <a:spLocks noGrp="1"/>
          </p:cNvSpPr>
          <p:nvPr>
            <p:ph idx="1"/>
          </p:nvPr>
        </p:nvSpPr>
        <p:spPr/>
        <p:txBody>
          <a:bodyPr/>
          <a:lstStyle/>
          <a:p>
            <a:r>
              <a:rPr lang="en-US" dirty="0"/>
              <a:t>DGT (Direct Gear Transmission)</a:t>
            </a:r>
          </a:p>
          <a:p>
            <a:r>
              <a:rPr lang="en-US" dirty="0"/>
              <a:t>2C (Double Blades Shearing)</a:t>
            </a:r>
          </a:p>
        </p:txBody>
      </p:sp>
    </p:spTree>
    <p:extLst>
      <p:ext uri="{BB962C8B-B14F-4D97-AF65-F5344CB8AC3E}">
        <p14:creationId xmlns:p14="http://schemas.microsoft.com/office/powerpoint/2010/main" val="1156442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80C4-1DA4-4D99-9AEE-AB7DC57D5EEC}"/>
              </a:ext>
            </a:extLst>
          </p:cNvPr>
          <p:cNvSpPr>
            <a:spLocks noGrp="1"/>
          </p:cNvSpPr>
          <p:nvPr>
            <p:ph type="title"/>
          </p:nvPr>
        </p:nvSpPr>
        <p:spPr/>
        <p:txBody>
          <a:bodyPr/>
          <a:lstStyle/>
          <a:p>
            <a:r>
              <a:rPr lang="en-US" dirty="0"/>
              <a:t>Tube Cutting </a:t>
            </a:r>
          </a:p>
        </p:txBody>
      </p:sp>
      <p:sp>
        <p:nvSpPr>
          <p:cNvPr id="3" name="Content Placeholder 2">
            <a:extLst>
              <a:ext uri="{FF2B5EF4-FFF2-40B4-BE49-F238E27FC236}">
                <a16:creationId xmlns:a16="http://schemas.microsoft.com/office/drawing/2014/main" id="{6DF599D1-E778-4939-802A-3979F713666D}"/>
              </a:ext>
            </a:extLst>
          </p:cNvPr>
          <p:cNvSpPr>
            <a:spLocks noGrp="1"/>
          </p:cNvSpPr>
          <p:nvPr>
            <p:ph idx="1"/>
          </p:nvPr>
        </p:nvSpPr>
        <p:spPr/>
        <p:txBody>
          <a:bodyPr>
            <a:normAutofit/>
          </a:bodyPr>
          <a:lstStyle/>
          <a:p>
            <a:r>
              <a:rPr lang="en-US" dirty="0"/>
              <a:t>Tube Cutting Lines</a:t>
            </a:r>
          </a:p>
          <a:p>
            <a:r>
              <a:rPr lang="en-US" dirty="0"/>
              <a:t>Bar + Tube Cutting</a:t>
            </a:r>
          </a:p>
          <a:p>
            <a:r>
              <a:rPr lang="en-US" dirty="0"/>
              <a:t>Automatic Feeding + Cutting</a:t>
            </a:r>
            <a:endParaRPr lang="en-US" sz="2000" dirty="0"/>
          </a:p>
          <a:p>
            <a:r>
              <a:rPr lang="en-US" dirty="0"/>
              <a:t>Semi Automatic + Manual</a:t>
            </a:r>
          </a:p>
          <a:p>
            <a:pPr marL="0" indent="0">
              <a:buNone/>
            </a:pPr>
            <a:endParaRPr lang="en-US" dirty="0"/>
          </a:p>
        </p:txBody>
      </p:sp>
    </p:spTree>
    <p:extLst>
      <p:ext uri="{BB962C8B-B14F-4D97-AF65-F5344CB8AC3E}">
        <p14:creationId xmlns:p14="http://schemas.microsoft.com/office/powerpoint/2010/main" val="3671878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6E20-3F30-4B1E-AE6F-F70887D0A295}"/>
              </a:ext>
            </a:extLst>
          </p:cNvPr>
          <p:cNvSpPr>
            <a:spLocks noGrp="1"/>
          </p:cNvSpPr>
          <p:nvPr>
            <p:ph type="title"/>
          </p:nvPr>
        </p:nvSpPr>
        <p:spPr/>
        <p:txBody>
          <a:bodyPr/>
          <a:lstStyle/>
          <a:p>
            <a:r>
              <a:rPr lang="en-US" dirty="0"/>
              <a:t>Tube Cutting Lines</a:t>
            </a:r>
          </a:p>
        </p:txBody>
      </p:sp>
      <p:sp>
        <p:nvSpPr>
          <p:cNvPr id="3" name="Content Placeholder 2">
            <a:extLst>
              <a:ext uri="{FF2B5EF4-FFF2-40B4-BE49-F238E27FC236}">
                <a16:creationId xmlns:a16="http://schemas.microsoft.com/office/drawing/2014/main" id="{E31E2BE6-ED55-41A5-9E85-578020560095}"/>
              </a:ext>
            </a:extLst>
          </p:cNvPr>
          <p:cNvSpPr>
            <a:spLocks noGrp="1"/>
          </p:cNvSpPr>
          <p:nvPr>
            <p:ph idx="1"/>
          </p:nvPr>
        </p:nvSpPr>
        <p:spPr/>
        <p:txBody>
          <a:bodyPr>
            <a:normAutofit/>
          </a:bodyPr>
          <a:lstStyle/>
          <a:p>
            <a:r>
              <a:rPr lang="en-US" dirty="0"/>
              <a:t>SA-78NCE</a:t>
            </a:r>
            <a:br>
              <a:rPr lang="en-US" dirty="0"/>
            </a:br>
            <a:r>
              <a:rPr lang="en-US" dirty="0"/>
              <a:t>(Tube Cutting for High Tensile Strength Steel)</a:t>
            </a:r>
          </a:p>
          <a:p>
            <a:endParaRPr lang="en-US" dirty="0"/>
          </a:p>
          <a:p>
            <a:r>
              <a:rPr lang="en-US" dirty="0"/>
              <a:t>SA-80CNC-ST</a:t>
            </a:r>
            <a:br>
              <a:rPr lang="en-US" dirty="0"/>
            </a:br>
            <a:r>
              <a:rPr lang="en-US" dirty="0"/>
              <a:t>(2 Tubes Cutting Line)</a:t>
            </a:r>
          </a:p>
          <a:p>
            <a:endParaRPr lang="en-US" dirty="0"/>
          </a:p>
          <a:p>
            <a:endParaRPr lang="en-US" dirty="0"/>
          </a:p>
          <a:p>
            <a:r>
              <a:rPr lang="en-US" dirty="0"/>
              <a:t>SA-85NCE</a:t>
            </a:r>
            <a:br>
              <a:rPr lang="en-US" dirty="0"/>
            </a:br>
            <a:r>
              <a:rPr lang="en-US" dirty="0"/>
              <a:t>(4 Tubes Cutting Line)</a:t>
            </a:r>
          </a:p>
          <a:p>
            <a:endParaRPr lang="en-US" dirty="0"/>
          </a:p>
        </p:txBody>
      </p:sp>
      <p:pic>
        <p:nvPicPr>
          <p:cNvPr id="4" name="Picture 3">
            <a:extLst>
              <a:ext uri="{FF2B5EF4-FFF2-40B4-BE49-F238E27FC236}">
                <a16:creationId xmlns:a16="http://schemas.microsoft.com/office/drawing/2014/main" id="{654B2448-DF9A-4653-9508-71E6E1DE1A5E}"/>
              </a:ext>
            </a:extLst>
          </p:cNvPr>
          <p:cNvPicPr>
            <a:picLocks noChangeAspect="1"/>
          </p:cNvPicPr>
          <p:nvPr/>
        </p:nvPicPr>
        <p:blipFill>
          <a:blip r:embed="rId2"/>
          <a:stretch>
            <a:fillRect/>
          </a:stretch>
        </p:blipFill>
        <p:spPr>
          <a:xfrm>
            <a:off x="8309113" y="1215473"/>
            <a:ext cx="3187562" cy="2018057"/>
          </a:xfrm>
          <a:prstGeom prst="rect">
            <a:avLst/>
          </a:prstGeom>
        </p:spPr>
      </p:pic>
      <p:pic>
        <p:nvPicPr>
          <p:cNvPr id="5" name="Picture 4">
            <a:extLst>
              <a:ext uri="{FF2B5EF4-FFF2-40B4-BE49-F238E27FC236}">
                <a16:creationId xmlns:a16="http://schemas.microsoft.com/office/drawing/2014/main" id="{3EBE21AC-5A92-4DE2-AB22-E2BC6C77902F}"/>
              </a:ext>
            </a:extLst>
          </p:cNvPr>
          <p:cNvPicPr>
            <a:picLocks noChangeAspect="1"/>
          </p:cNvPicPr>
          <p:nvPr/>
        </p:nvPicPr>
        <p:blipFill>
          <a:blip r:embed="rId3"/>
          <a:stretch>
            <a:fillRect/>
          </a:stretch>
        </p:blipFill>
        <p:spPr>
          <a:xfrm>
            <a:off x="6403905" y="3233530"/>
            <a:ext cx="3187562" cy="1881810"/>
          </a:xfrm>
          <a:prstGeom prst="rect">
            <a:avLst/>
          </a:prstGeom>
        </p:spPr>
      </p:pic>
      <p:pic>
        <p:nvPicPr>
          <p:cNvPr id="6" name="Picture 5">
            <a:extLst>
              <a:ext uri="{FF2B5EF4-FFF2-40B4-BE49-F238E27FC236}">
                <a16:creationId xmlns:a16="http://schemas.microsoft.com/office/drawing/2014/main" id="{FDB6B8E3-5E24-4764-82F6-535C2DBA6F17}"/>
              </a:ext>
            </a:extLst>
          </p:cNvPr>
          <p:cNvPicPr>
            <a:picLocks noChangeAspect="1"/>
          </p:cNvPicPr>
          <p:nvPr/>
        </p:nvPicPr>
        <p:blipFill>
          <a:blip r:embed="rId4"/>
          <a:stretch>
            <a:fillRect/>
          </a:stretch>
        </p:blipFill>
        <p:spPr>
          <a:xfrm>
            <a:off x="7180089" y="5169800"/>
            <a:ext cx="4822755" cy="1007164"/>
          </a:xfrm>
          <a:prstGeom prst="rect">
            <a:avLst/>
          </a:prstGeom>
        </p:spPr>
      </p:pic>
    </p:spTree>
    <p:extLst>
      <p:ext uri="{BB962C8B-B14F-4D97-AF65-F5344CB8AC3E}">
        <p14:creationId xmlns:p14="http://schemas.microsoft.com/office/powerpoint/2010/main" val="2417807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7E16-5EFF-460F-A3CB-3564B9CD4E36}"/>
              </a:ext>
            </a:extLst>
          </p:cNvPr>
          <p:cNvSpPr>
            <a:spLocks noGrp="1"/>
          </p:cNvSpPr>
          <p:nvPr>
            <p:ph type="title"/>
          </p:nvPr>
        </p:nvSpPr>
        <p:spPr/>
        <p:txBody>
          <a:bodyPr>
            <a:normAutofit/>
          </a:bodyPr>
          <a:lstStyle/>
          <a:p>
            <a:r>
              <a:rPr lang="en-US" dirty="0"/>
              <a:t>Bar + Tube Cutting </a:t>
            </a:r>
            <a:br>
              <a:rPr lang="en-US" dirty="0"/>
            </a:br>
            <a:endParaRPr lang="en-US" dirty="0"/>
          </a:p>
        </p:txBody>
      </p:sp>
      <p:sp>
        <p:nvSpPr>
          <p:cNvPr id="3" name="Content Placeholder 2">
            <a:extLst>
              <a:ext uri="{FF2B5EF4-FFF2-40B4-BE49-F238E27FC236}">
                <a16:creationId xmlns:a16="http://schemas.microsoft.com/office/drawing/2014/main" id="{F5E8794B-F7A9-4A5E-849F-ED6DF43FAEB5}"/>
              </a:ext>
            </a:extLst>
          </p:cNvPr>
          <p:cNvSpPr>
            <a:spLocks noGrp="1"/>
          </p:cNvSpPr>
          <p:nvPr>
            <p:ph idx="1"/>
          </p:nvPr>
        </p:nvSpPr>
        <p:spPr/>
        <p:txBody>
          <a:bodyPr/>
          <a:lstStyle/>
          <a:p>
            <a:r>
              <a:rPr lang="en-US" dirty="0"/>
              <a:t>Short cut Lengths (500 mm Cutting Length)</a:t>
            </a:r>
          </a:p>
          <a:p>
            <a:endParaRPr lang="en-US" dirty="0"/>
          </a:p>
          <a:p>
            <a:endParaRPr lang="en-US" dirty="0"/>
          </a:p>
          <a:p>
            <a:r>
              <a:rPr lang="en-US" dirty="0"/>
              <a:t>Long Cut Lengths (3000 mm cutting length )</a:t>
            </a:r>
          </a:p>
        </p:txBody>
      </p:sp>
      <p:pic>
        <p:nvPicPr>
          <p:cNvPr id="4" name="Picture 3">
            <a:extLst>
              <a:ext uri="{FF2B5EF4-FFF2-40B4-BE49-F238E27FC236}">
                <a16:creationId xmlns:a16="http://schemas.microsoft.com/office/drawing/2014/main" id="{DEDBBF6B-6239-407F-86E1-829AE90F2BB3}"/>
              </a:ext>
            </a:extLst>
          </p:cNvPr>
          <p:cNvPicPr>
            <a:picLocks noChangeAspect="1"/>
          </p:cNvPicPr>
          <p:nvPr/>
        </p:nvPicPr>
        <p:blipFill>
          <a:blip r:embed="rId2"/>
          <a:stretch>
            <a:fillRect/>
          </a:stretch>
        </p:blipFill>
        <p:spPr>
          <a:xfrm>
            <a:off x="8269356" y="1240943"/>
            <a:ext cx="3763618" cy="1435998"/>
          </a:xfrm>
          <a:prstGeom prst="rect">
            <a:avLst/>
          </a:prstGeom>
        </p:spPr>
      </p:pic>
      <p:pic>
        <p:nvPicPr>
          <p:cNvPr id="5" name="Picture 4">
            <a:extLst>
              <a:ext uri="{FF2B5EF4-FFF2-40B4-BE49-F238E27FC236}">
                <a16:creationId xmlns:a16="http://schemas.microsoft.com/office/drawing/2014/main" id="{B299624A-1307-474A-BB83-5DCDBF30385C}"/>
              </a:ext>
            </a:extLst>
          </p:cNvPr>
          <p:cNvPicPr>
            <a:picLocks noChangeAspect="1"/>
          </p:cNvPicPr>
          <p:nvPr/>
        </p:nvPicPr>
        <p:blipFill>
          <a:blip r:embed="rId3"/>
          <a:stretch>
            <a:fillRect/>
          </a:stretch>
        </p:blipFill>
        <p:spPr>
          <a:xfrm>
            <a:off x="8269356" y="3214688"/>
            <a:ext cx="3763619" cy="2402369"/>
          </a:xfrm>
          <a:prstGeom prst="rect">
            <a:avLst/>
          </a:prstGeom>
        </p:spPr>
      </p:pic>
    </p:spTree>
    <p:extLst>
      <p:ext uri="{BB962C8B-B14F-4D97-AF65-F5344CB8AC3E}">
        <p14:creationId xmlns:p14="http://schemas.microsoft.com/office/powerpoint/2010/main" val="3561715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F18FC-72D4-4B52-BC96-D9F23A71AAA2}"/>
              </a:ext>
            </a:extLst>
          </p:cNvPr>
          <p:cNvSpPr>
            <a:spLocks noGrp="1"/>
          </p:cNvSpPr>
          <p:nvPr>
            <p:ph type="title"/>
          </p:nvPr>
        </p:nvSpPr>
        <p:spPr/>
        <p:txBody>
          <a:bodyPr>
            <a:normAutofit/>
          </a:bodyPr>
          <a:lstStyle/>
          <a:p>
            <a:r>
              <a:rPr lang="en-US" dirty="0"/>
              <a:t>Automatic Feeding + Cutting </a:t>
            </a:r>
            <a:br>
              <a:rPr lang="en-US" dirty="0"/>
            </a:br>
            <a:endParaRPr lang="en-US" dirty="0"/>
          </a:p>
        </p:txBody>
      </p:sp>
      <p:sp>
        <p:nvSpPr>
          <p:cNvPr id="3" name="Content Placeholder 2">
            <a:extLst>
              <a:ext uri="{FF2B5EF4-FFF2-40B4-BE49-F238E27FC236}">
                <a16:creationId xmlns:a16="http://schemas.microsoft.com/office/drawing/2014/main" id="{FDB2F281-C9A3-4F45-892A-2B0A27D79912}"/>
              </a:ext>
            </a:extLst>
          </p:cNvPr>
          <p:cNvSpPr>
            <a:spLocks noGrp="1"/>
          </p:cNvSpPr>
          <p:nvPr>
            <p:ph idx="1"/>
          </p:nvPr>
        </p:nvSpPr>
        <p:spPr/>
        <p:txBody>
          <a:bodyPr/>
          <a:lstStyle/>
          <a:p>
            <a:r>
              <a:rPr lang="en-US" dirty="0"/>
              <a:t>NC Servo Feeding (NC Type)</a:t>
            </a:r>
          </a:p>
          <a:p>
            <a:endParaRPr lang="en-US" dirty="0"/>
          </a:p>
          <a:p>
            <a:endParaRPr lang="en-US" dirty="0"/>
          </a:p>
          <a:p>
            <a:r>
              <a:rPr lang="en-US" dirty="0"/>
              <a:t>Hydraulic Feeding (DR Type)</a:t>
            </a:r>
          </a:p>
        </p:txBody>
      </p:sp>
      <p:pic>
        <p:nvPicPr>
          <p:cNvPr id="4" name="Picture 3">
            <a:extLst>
              <a:ext uri="{FF2B5EF4-FFF2-40B4-BE49-F238E27FC236}">
                <a16:creationId xmlns:a16="http://schemas.microsoft.com/office/drawing/2014/main" id="{AB6E873C-05ED-43DF-B8F9-32C7DA96C2E2}"/>
              </a:ext>
            </a:extLst>
          </p:cNvPr>
          <p:cNvPicPr>
            <a:picLocks noChangeAspect="1"/>
          </p:cNvPicPr>
          <p:nvPr/>
        </p:nvPicPr>
        <p:blipFill>
          <a:blip r:embed="rId2"/>
          <a:stretch>
            <a:fillRect/>
          </a:stretch>
        </p:blipFill>
        <p:spPr>
          <a:xfrm>
            <a:off x="6554029" y="1027906"/>
            <a:ext cx="4697067" cy="1967085"/>
          </a:xfrm>
          <a:prstGeom prst="rect">
            <a:avLst/>
          </a:prstGeom>
        </p:spPr>
      </p:pic>
      <p:pic>
        <p:nvPicPr>
          <p:cNvPr id="5" name="Picture 4">
            <a:extLst>
              <a:ext uri="{FF2B5EF4-FFF2-40B4-BE49-F238E27FC236}">
                <a16:creationId xmlns:a16="http://schemas.microsoft.com/office/drawing/2014/main" id="{DA9ECBD1-A816-4B45-9230-5DAA4D45D1C2}"/>
              </a:ext>
            </a:extLst>
          </p:cNvPr>
          <p:cNvPicPr>
            <a:picLocks noChangeAspect="1"/>
          </p:cNvPicPr>
          <p:nvPr/>
        </p:nvPicPr>
        <p:blipFill>
          <a:blip r:embed="rId3"/>
          <a:stretch>
            <a:fillRect/>
          </a:stretch>
        </p:blipFill>
        <p:spPr>
          <a:xfrm>
            <a:off x="6843299" y="3129928"/>
            <a:ext cx="4407797" cy="2392846"/>
          </a:xfrm>
          <a:prstGeom prst="rect">
            <a:avLst/>
          </a:prstGeom>
        </p:spPr>
      </p:pic>
    </p:spTree>
    <p:extLst>
      <p:ext uri="{BB962C8B-B14F-4D97-AF65-F5344CB8AC3E}">
        <p14:creationId xmlns:p14="http://schemas.microsoft.com/office/powerpoint/2010/main" val="2086993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62E01-D6BD-4E5D-BE5D-F36F888FB704}"/>
              </a:ext>
            </a:extLst>
          </p:cNvPr>
          <p:cNvSpPr>
            <a:spLocks noGrp="1"/>
          </p:cNvSpPr>
          <p:nvPr>
            <p:ph type="title"/>
          </p:nvPr>
        </p:nvSpPr>
        <p:spPr/>
        <p:txBody>
          <a:bodyPr>
            <a:normAutofit/>
          </a:bodyPr>
          <a:lstStyle/>
          <a:p>
            <a:r>
              <a:rPr lang="en-US" dirty="0"/>
              <a:t>Semi Automatic + Manual </a:t>
            </a:r>
            <a:br>
              <a:rPr lang="en-US" dirty="0"/>
            </a:br>
            <a:endParaRPr lang="en-US" dirty="0"/>
          </a:p>
        </p:txBody>
      </p:sp>
      <p:sp>
        <p:nvSpPr>
          <p:cNvPr id="3" name="Content Placeholder 2">
            <a:extLst>
              <a:ext uri="{FF2B5EF4-FFF2-40B4-BE49-F238E27FC236}">
                <a16:creationId xmlns:a16="http://schemas.microsoft.com/office/drawing/2014/main" id="{DD51E1C0-F8EC-4955-AF83-9B751B3D6C18}"/>
              </a:ext>
            </a:extLst>
          </p:cNvPr>
          <p:cNvSpPr>
            <a:spLocks noGrp="1"/>
          </p:cNvSpPr>
          <p:nvPr>
            <p:ph idx="1"/>
          </p:nvPr>
        </p:nvSpPr>
        <p:spPr/>
        <p:txBody>
          <a:bodyPr>
            <a:normAutofit/>
          </a:bodyPr>
          <a:lstStyle/>
          <a:p>
            <a:r>
              <a:rPr lang="en-US" dirty="0"/>
              <a:t>Hydraulic (HVS-AC Type)</a:t>
            </a:r>
          </a:p>
          <a:p>
            <a:endParaRPr lang="en-US" dirty="0"/>
          </a:p>
          <a:p>
            <a:r>
              <a:rPr lang="en-US" dirty="0"/>
              <a:t>Pneumatic Clamping + Cutting (AC Type)</a:t>
            </a:r>
          </a:p>
          <a:p>
            <a:endParaRPr lang="en-US" dirty="0"/>
          </a:p>
          <a:p>
            <a:r>
              <a:rPr lang="en-US" dirty="0"/>
              <a:t>Pneumatic Clamping (PV Type)</a:t>
            </a:r>
          </a:p>
          <a:p>
            <a:endParaRPr lang="en-US" dirty="0"/>
          </a:p>
          <a:p>
            <a:r>
              <a:rPr lang="en-US" dirty="0"/>
              <a:t>Manual (F Type)</a:t>
            </a:r>
          </a:p>
          <a:p>
            <a:endParaRPr lang="en-US" dirty="0"/>
          </a:p>
          <a:p>
            <a:endParaRPr lang="en-US" dirty="0"/>
          </a:p>
        </p:txBody>
      </p:sp>
      <p:pic>
        <p:nvPicPr>
          <p:cNvPr id="4" name="Picture 3">
            <a:extLst>
              <a:ext uri="{FF2B5EF4-FFF2-40B4-BE49-F238E27FC236}">
                <a16:creationId xmlns:a16="http://schemas.microsoft.com/office/drawing/2014/main" id="{715503E5-0F28-482C-9879-E856C721C36F}"/>
              </a:ext>
            </a:extLst>
          </p:cNvPr>
          <p:cNvPicPr>
            <a:picLocks noChangeAspect="1"/>
          </p:cNvPicPr>
          <p:nvPr/>
        </p:nvPicPr>
        <p:blipFill>
          <a:blip r:embed="rId2"/>
          <a:stretch>
            <a:fillRect/>
          </a:stretch>
        </p:blipFill>
        <p:spPr>
          <a:xfrm>
            <a:off x="8115300" y="1062038"/>
            <a:ext cx="2667000" cy="1257300"/>
          </a:xfrm>
          <a:prstGeom prst="rect">
            <a:avLst/>
          </a:prstGeom>
        </p:spPr>
      </p:pic>
      <p:pic>
        <p:nvPicPr>
          <p:cNvPr id="5" name="Picture 4">
            <a:extLst>
              <a:ext uri="{FF2B5EF4-FFF2-40B4-BE49-F238E27FC236}">
                <a16:creationId xmlns:a16="http://schemas.microsoft.com/office/drawing/2014/main" id="{E949579D-DDB4-41F2-B2E4-B8791F3D26C6}"/>
              </a:ext>
            </a:extLst>
          </p:cNvPr>
          <p:cNvPicPr>
            <a:picLocks noChangeAspect="1"/>
          </p:cNvPicPr>
          <p:nvPr/>
        </p:nvPicPr>
        <p:blipFill>
          <a:blip r:embed="rId3"/>
          <a:stretch>
            <a:fillRect/>
          </a:stretch>
        </p:blipFill>
        <p:spPr>
          <a:xfrm>
            <a:off x="8578090" y="2477466"/>
            <a:ext cx="2085975" cy="1295400"/>
          </a:xfrm>
          <a:prstGeom prst="rect">
            <a:avLst/>
          </a:prstGeom>
        </p:spPr>
      </p:pic>
      <p:pic>
        <p:nvPicPr>
          <p:cNvPr id="6" name="Picture 5">
            <a:extLst>
              <a:ext uri="{FF2B5EF4-FFF2-40B4-BE49-F238E27FC236}">
                <a16:creationId xmlns:a16="http://schemas.microsoft.com/office/drawing/2014/main" id="{66327973-655F-4F20-9BD8-04FA141A19D2}"/>
              </a:ext>
            </a:extLst>
          </p:cNvPr>
          <p:cNvPicPr>
            <a:picLocks noChangeAspect="1"/>
          </p:cNvPicPr>
          <p:nvPr/>
        </p:nvPicPr>
        <p:blipFill>
          <a:blip r:embed="rId4"/>
          <a:stretch>
            <a:fillRect/>
          </a:stretch>
        </p:blipFill>
        <p:spPr>
          <a:xfrm>
            <a:off x="9448800" y="3593789"/>
            <a:ext cx="2076450" cy="1381125"/>
          </a:xfrm>
          <a:prstGeom prst="rect">
            <a:avLst/>
          </a:prstGeom>
        </p:spPr>
      </p:pic>
      <p:pic>
        <p:nvPicPr>
          <p:cNvPr id="7" name="Picture 6">
            <a:extLst>
              <a:ext uri="{FF2B5EF4-FFF2-40B4-BE49-F238E27FC236}">
                <a16:creationId xmlns:a16="http://schemas.microsoft.com/office/drawing/2014/main" id="{906E6321-F287-4273-AF21-57194DD5BA8D}"/>
              </a:ext>
            </a:extLst>
          </p:cNvPr>
          <p:cNvPicPr>
            <a:picLocks noChangeAspect="1"/>
          </p:cNvPicPr>
          <p:nvPr/>
        </p:nvPicPr>
        <p:blipFill>
          <a:blip r:embed="rId5"/>
          <a:stretch>
            <a:fillRect/>
          </a:stretch>
        </p:blipFill>
        <p:spPr>
          <a:xfrm>
            <a:off x="9244840" y="5190503"/>
            <a:ext cx="1419225" cy="1552575"/>
          </a:xfrm>
          <a:prstGeom prst="rect">
            <a:avLst/>
          </a:prstGeom>
        </p:spPr>
      </p:pic>
    </p:spTree>
    <p:extLst>
      <p:ext uri="{BB962C8B-B14F-4D97-AF65-F5344CB8AC3E}">
        <p14:creationId xmlns:p14="http://schemas.microsoft.com/office/powerpoint/2010/main" val="965082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6507A-DCA8-4CDF-A8E7-435BD48723BE}"/>
              </a:ext>
            </a:extLst>
          </p:cNvPr>
          <p:cNvSpPr>
            <a:spLocks noGrp="1"/>
          </p:cNvSpPr>
          <p:nvPr>
            <p:ph type="title"/>
          </p:nvPr>
        </p:nvSpPr>
        <p:spPr/>
        <p:txBody>
          <a:bodyPr/>
          <a:lstStyle/>
          <a:p>
            <a:r>
              <a:rPr lang="en-US" dirty="0"/>
              <a:t>Non-Ferrous Cutting </a:t>
            </a:r>
          </a:p>
        </p:txBody>
      </p:sp>
      <p:sp>
        <p:nvSpPr>
          <p:cNvPr id="3" name="Content Placeholder 2">
            <a:extLst>
              <a:ext uri="{FF2B5EF4-FFF2-40B4-BE49-F238E27FC236}">
                <a16:creationId xmlns:a16="http://schemas.microsoft.com/office/drawing/2014/main" id="{934A6F13-59CF-4BF8-8C31-ED766617551B}"/>
              </a:ext>
            </a:extLst>
          </p:cNvPr>
          <p:cNvSpPr>
            <a:spLocks noGrp="1"/>
          </p:cNvSpPr>
          <p:nvPr>
            <p:ph idx="1"/>
          </p:nvPr>
        </p:nvSpPr>
        <p:spPr/>
        <p:txBody>
          <a:bodyPr/>
          <a:lstStyle/>
          <a:p>
            <a:r>
              <a:rPr lang="en-US" dirty="0"/>
              <a:t>Copper + Brass Tube Cutting</a:t>
            </a:r>
          </a:p>
          <a:p>
            <a:endParaRPr lang="en-US" dirty="0"/>
          </a:p>
          <a:p>
            <a:r>
              <a:rPr lang="en-US" dirty="0"/>
              <a:t>Aluminum + Copper Tube Cutting</a:t>
            </a:r>
          </a:p>
          <a:p>
            <a:endParaRPr lang="en-US" dirty="0"/>
          </a:p>
        </p:txBody>
      </p:sp>
      <p:pic>
        <p:nvPicPr>
          <p:cNvPr id="4" name="Picture 3">
            <a:extLst>
              <a:ext uri="{FF2B5EF4-FFF2-40B4-BE49-F238E27FC236}">
                <a16:creationId xmlns:a16="http://schemas.microsoft.com/office/drawing/2014/main" id="{C2015DF8-78BA-4F40-8B13-D672DF340CDA}"/>
              </a:ext>
            </a:extLst>
          </p:cNvPr>
          <p:cNvPicPr>
            <a:picLocks noChangeAspect="1"/>
          </p:cNvPicPr>
          <p:nvPr/>
        </p:nvPicPr>
        <p:blipFill>
          <a:blip r:embed="rId2"/>
          <a:stretch>
            <a:fillRect/>
          </a:stretch>
        </p:blipFill>
        <p:spPr>
          <a:xfrm>
            <a:off x="7564921" y="1212367"/>
            <a:ext cx="3105150" cy="1438275"/>
          </a:xfrm>
          <a:prstGeom prst="rect">
            <a:avLst/>
          </a:prstGeom>
        </p:spPr>
      </p:pic>
      <p:pic>
        <p:nvPicPr>
          <p:cNvPr id="5" name="Picture 4">
            <a:extLst>
              <a:ext uri="{FF2B5EF4-FFF2-40B4-BE49-F238E27FC236}">
                <a16:creationId xmlns:a16="http://schemas.microsoft.com/office/drawing/2014/main" id="{B87EBD1D-06A1-4CC3-BBA1-FBB8916BB99B}"/>
              </a:ext>
            </a:extLst>
          </p:cNvPr>
          <p:cNvPicPr>
            <a:picLocks noChangeAspect="1"/>
          </p:cNvPicPr>
          <p:nvPr/>
        </p:nvPicPr>
        <p:blipFill>
          <a:blip r:embed="rId3"/>
          <a:stretch>
            <a:fillRect/>
          </a:stretch>
        </p:blipFill>
        <p:spPr>
          <a:xfrm>
            <a:off x="7200900" y="2985052"/>
            <a:ext cx="3276600" cy="1428750"/>
          </a:xfrm>
          <a:prstGeom prst="rect">
            <a:avLst/>
          </a:prstGeom>
        </p:spPr>
      </p:pic>
    </p:spTree>
    <p:extLst>
      <p:ext uri="{BB962C8B-B14F-4D97-AF65-F5344CB8AC3E}">
        <p14:creationId xmlns:p14="http://schemas.microsoft.com/office/powerpoint/2010/main" val="148378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5893-9E06-48D4-A7A7-B9149BB4FC9F}"/>
              </a:ext>
            </a:extLst>
          </p:cNvPr>
          <p:cNvSpPr>
            <a:spLocks noGrp="1"/>
          </p:cNvSpPr>
          <p:nvPr>
            <p:ph type="title"/>
          </p:nvPr>
        </p:nvSpPr>
        <p:spPr/>
        <p:txBody>
          <a:bodyPr/>
          <a:lstStyle/>
          <a:p>
            <a:r>
              <a:rPr lang="en-US" dirty="0"/>
              <a:t>Differences between Laser and tube cutting</a:t>
            </a:r>
          </a:p>
        </p:txBody>
      </p:sp>
      <p:sp>
        <p:nvSpPr>
          <p:cNvPr id="3" name="Content Placeholder 2">
            <a:extLst>
              <a:ext uri="{FF2B5EF4-FFF2-40B4-BE49-F238E27FC236}">
                <a16:creationId xmlns:a16="http://schemas.microsoft.com/office/drawing/2014/main" id="{27F7D8A8-A828-489D-B27E-798213F8D089}"/>
              </a:ext>
            </a:extLst>
          </p:cNvPr>
          <p:cNvSpPr>
            <a:spLocks noGrp="1"/>
          </p:cNvSpPr>
          <p:nvPr>
            <p:ph idx="1"/>
          </p:nvPr>
        </p:nvSpPr>
        <p:spPr>
          <a:xfrm>
            <a:off x="838200" y="1690688"/>
            <a:ext cx="10515600" cy="4486275"/>
          </a:xfrm>
        </p:spPr>
        <p:txBody>
          <a:bodyPr>
            <a:normAutofit fontScale="92500" lnSpcReduction="10000"/>
          </a:bodyPr>
          <a:lstStyle/>
          <a:p>
            <a:pPr fontAlgn="base"/>
            <a:r>
              <a:rPr lang="en-US" sz="2400" dirty="0"/>
              <a:t>On the automatic pipe cutting production line, the focused laser beam must be synchronized with the pipe cutting;</a:t>
            </a:r>
          </a:p>
          <a:p>
            <a:r>
              <a:rPr lang="en-US" sz="2400" dirty="0"/>
              <a:t>It is required that the focused laser focus can rotate for one cycle relative to the pipe being cut, and the axis of the laser beam always intersects the axis of the pipe.</a:t>
            </a:r>
          </a:p>
          <a:p>
            <a:r>
              <a:rPr lang="en-US" sz="2400" dirty="0"/>
              <a:t>During the cutting process, the laser beam of the tube cutting production line moves with the tube to be cut.</a:t>
            </a:r>
            <a:br>
              <a:rPr lang="en-US" sz="2400" dirty="0"/>
            </a:br>
            <a:r>
              <a:rPr lang="en-US" sz="2400" dirty="0"/>
              <a:t>These synchronous movements must be controlled by a special control system, so the research on the automatic production line of laser tube cutting is also of great significance.</a:t>
            </a:r>
          </a:p>
          <a:p>
            <a:r>
              <a:rPr lang="en-US" sz="2400" dirty="0"/>
              <a:t>The tube laser cutting machine adopts a non-contact processing method. During the entire processing process, the tube wall will not be subjected to pressure and will not cause deformation or collapse of the tube surface.</a:t>
            </a:r>
          </a:p>
          <a:p>
            <a:r>
              <a:rPr lang="en-US" sz="2400" dirty="0"/>
              <a:t>Compared with traditional processing equipment such as flame cutting, plasma cutting, and water cutting, the precision of laser cutting metal plates is much higher.</a:t>
            </a:r>
          </a:p>
          <a:p>
            <a:endParaRPr lang="en-US" dirty="0"/>
          </a:p>
          <a:p>
            <a:endParaRPr lang="en-US" dirty="0"/>
          </a:p>
        </p:txBody>
      </p:sp>
    </p:spTree>
    <p:extLst>
      <p:ext uri="{BB962C8B-B14F-4D97-AF65-F5344CB8AC3E}">
        <p14:creationId xmlns:p14="http://schemas.microsoft.com/office/powerpoint/2010/main" val="2993944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13E3D74-856A-4EBF-AC78-2995543FA7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735339" cy="6858000"/>
          </a:xfrm>
        </p:spPr>
      </p:pic>
    </p:spTree>
    <p:extLst>
      <p:ext uri="{BB962C8B-B14F-4D97-AF65-F5344CB8AC3E}">
        <p14:creationId xmlns:p14="http://schemas.microsoft.com/office/powerpoint/2010/main" val="325740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D205-EEDC-42FB-B194-206975602B50}"/>
              </a:ext>
            </a:extLst>
          </p:cNvPr>
          <p:cNvSpPr>
            <a:spLocks noGrp="1"/>
          </p:cNvSpPr>
          <p:nvPr>
            <p:ph type="title"/>
          </p:nvPr>
        </p:nvSpPr>
        <p:spPr>
          <a:xfrm>
            <a:off x="838200" y="365125"/>
            <a:ext cx="10515600" cy="3517762"/>
          </a:xfrm>
        </p:spPr>
        <p:txBody>
          <a:bodyPr>
            <a:normAutofit fontScale="90000"/>
          </a:bodyPr>
          <a:lstStyle/>
          <a:p>
            <a:pPr algn="ctr"/>
            <a:r>
              <a:rPr lang="en-US" dirty="0"/>
              <a:t>Applications</a:t>
            </a:r>
            <a:br>
              <a:rPr lang="en-US"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F0384D94-06C4-427D-BB94-B69114BEAFBD}"/>
              </a:ext>
            </a:extLst>
          </p:cNvPr>
          <p:cNvSpPr>
            <a:spLocks noGrp="1"/>
          </p:cNvSpPr>
          <p:nvPr>
            <p:ph idx="1"/>
          </p:nvPr>
        </p:nvSpPr>
        <p:spPr/>
        <p:txBody>
          <a:bodyPr>
            <a:normAutofit fontScale="92500" lnSpcReduction="20000"/>
          </a:bodyPr>
          <a:lstStyle/>
          <a:p>
            <a:endParaRPr lang="en-US" dirty="0"/>
          </a:p>
          <a:p>
            <a:pPr marL="0" indent="0">
              <a:buNone/>
            </a:pPr>
            <a:r>
              <a:rPr lang="en-US" dirty="0">
                <a:solidFill>
                  <a:schemeClr val="accent1"/>
                </a:solidFill>
              </a:rPr>
              <a:t>Industries:</a:t>
            </a:r>
            <a:r>
              <a:rPr lang="en-US" dirty="0"/>
              <a:t>                                                                              </a:t>
            </a:r>
            <a:r>
              <a:rPr lang="en-US" dirty="0">
                <a:solidFill>
                  <a:schemeClr val="accent1"/>
                </a:solidFill>
              </a:rPr>
              <a:t>Solutions:</a:t>
            </a:r>
            <a:r>
              <a:rPr lang="en-US" dirty="0"/>
              <a:t>  </a:t>
            </a:r>
          </a:p>
          <a:p>
            <a:pPr marL="0" indent="0">
              <a:buNone/>
            </a:pPr>
            <a:r>
              <a:rPr lang="en-US" dirty="0"/>
              <a:t>Automotive                                                                             Tube Laser </a:t>
            </a:r>
          </a:p>
          <a:p>
            <a:pPr marL="0" indent="0">
              <a:buNone/>
            </a:pPr>
            <a:r>
              <a:rPr lang="en-US" dirty="0"/>
              <a:t>Furniture                                                                       Sheet metal + Robot Laser</a:t>
            </a:r>
          </a:p>
          <a:p>
            <a:pPr marL="0" indent="0">
              <a:buNone/>
            </a:pPr>
            <a:r>
              <a:rPr lang="en-US" dirty="0"/>
              <a:t>Heavy Industry                                                                         Tube Benders</a:t>
            </a:r>
          </a:p>
          <a:p>
            <a:pPr marL="0" indent="0">
              <a:buNone/>
            </a:pPr>
            <a:r>
              <a:rPr lang="en-US" dirty="0"/>
              <a:t>Aerospace                                                                                Tube + Bar Cutting</a:t>
            </a:r>
          </a:p>
          <a:p>
            <a:pPr marL="0" indent="0">
              <a:buNone/>
            </a:pPr>
            <a:r>
              <a:rPr lang="en-US" dirty="0"/>
              <a:t>Construction                                                                             Tube End Finishing</a:t>
            </a:r>
          </a:p>
          <a:p>
            <a:pPr marL="0" indent="0">
              <a:buNone/>
            </a:pPr>
            <a:r>
              <a:rPr lang="en-US" dirty="0"/>
              <a:t>Fitness                                                                                        Tube End forming</a:t>
            </a:r>
          </a:p>
          <a:p>
            <a:pPr marL="0" indent="0">
              <a:buNone/>
            </a:pPr>
            <a:r>
              <a:rPr lang="en-US" dirty="0"/>
              <a:t>Healthcare</a:t>
            </a:r>
          </a:p>
          <a:p>
            <a:pPr marL="0" indent="0">
              <a:buNone/>
            </a:pPr>
            <a:r>
              <a:rPr lang="en-US" dirty="0"/>
              <a:t>Playground                                                                         </a:t>
            </a:r>
          </a:p>
        </p:txBody>
      </p:sp>
      <p:cxnSp>
        <p:nvCxnSpPr>
          <p:cNvPr id="5" name="Straight Arrow Connector 4">
            <a:extLst>
              <a:ext uri="{FF2B5EF4-FFF2-40B4-BE49-F238E27FC236}">
                <a16:creationId xmlns:a16="http://schemas.microsoft.com/office/drawing/2014/main" id="{022DC8EF-3FA9-4629-909F-A4B26055BF11}"/>
              </a:ext>
            </a:extLst>
          </p:cNvPr>
          <p:cNvCxnSpPr/>
          <p:nvPr/>
        </p:nvCxnSpPr>
        <p:spPr>
          <a:xfrm flipH="1">
            <a:off x="2981739" y="1152939"/>
            <a:ext cx="2014330" cy="111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2CEFF0-0591-47B0-A179-E0B1BCEF107C}"/>
              </a:ext>
            </a:extLst>
          </p:cNvPr>
          <p:cNvCxnSpPr>
            <a:cxnSpLocks/>
          </p:cNvCxnSpPr>
          <p:nvPr/>
        </p:nvCxnSpPr>
        <p:spPr>
          <a:xfrm>
            <a:off x="7036904" y="1152939"/>
            <a:ext cx="1630018" cy="971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94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E5C6-0EF2-46BA-B45A-4BAC2075FC7D}"/>
              </a:ext>
            </a:extLst>
          </p:cNvPr>
          <p:cNvSpPr>
            <a:spLocks noGrp="1"/>
          </p:cNvSpPr>
          <p:nvPr>
            <p:ph type="title"/>
          </p:nvPr>
        </p:nvSpPr>
        <p:spPr/>
        <p:txBody>
          <a:bodyPr/>
          <a:lstStyle/>
          <a:p>
            <a:r>
              <a:rPr lang="en-US" dirty="0"/>
              <a:t>Laser Cutting:</a:t>
            </a:r>
          </a:p>
        </p:txBody>
      </p:sp>
      <p:sp>
        <p:nvSpPr>
          <p:cNvPr id="3" name="Content Placeholder 2">
            <a:extLst>
              <a:ext uri="{FF2B5EF4-FFF2-40B4-BE49-F238E27FC236}">
                <a16:creationId xmlns:a16="http://schemas.microsoft.com/office/drawing/2014/main" id="{479F4161-CD06-4835-B74E-AB585833F5B7}"/>
              </a:ext>
            </a:extLst>
          </p:cNvPr>
          <p:cNvSpPr>
            <a:spLocks noGrp="1"/>
          </p:cNvSpPr>
          <p:nvPr>
            <p:ph idx="1"/>
          </p:nvPr>
        </p:nvSpPr>
        <p:spPr/>
        <p:txBody>
          <a:bodyPr/>
          <a:lstStyle/>
          <a:p>
            <a:r>
              <a:rPr lang="en-US" dirty="0"/>
              <a:t>2D Tube Laser</a:t>
            </a:r>
          </a:p>
          <a:p>
            <a:r>
              <a:rPr lang="en-US" dirty="0"/>
              <a:t>3D Tube Laser</a:t>
            </a:r>
          </a:p>
          <a:p>
            <a:r>
              <a:rPr lang="en-US" dirty="0"/>
              <a:t>Semi-Automatic (FA Laser)</a:t>
            </a:r>
          </a:p>
          <a:p>
            <a:r>
              <a:rPr lang="en-US" dirty="0"/>
              <a:t>Straight Cutting</a:t>
            </a:r>
          </a:p>
          <a:p>
            <a:r>
              <a:rPr lang="en-US" dirty="0"/>
              <a:t>Sheet Metal Laser Cutting</a:t>
            </a:r>
          </a:p>
          <a:p>
            <a:r>
              <a:rPr lang="en-US" dirty="0"/>
              <a:t>Robot Laser Cutting</a:t>
            </a:r>
          </a:p>
        </p:txBody>
      </p:sp>
    </p:spTree>
    <p:extLst>
      <p:ext uri="{BB962C8B-B14F-4D97-AF65-F5344CB8AC3E}">
        <p14:creationId xmlns:p14="http://schemas.microsoft.com/office/powerpoint/2010/main" val="1636651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EB01-5D90-4E00-A49D-D77FE4B20701}"/>
              </a:ext>
            </a:extLst>
          </p:cNvPr>
          <p:cNvSpPr>
            <a:spLocks noGrp="1"/>
          </p:cNvSpPr>
          <p:nvPr>
            <p:ph type="title"/>
          </p:nvPr>
        </p:nvSpPr>
        <p:spPr/>
        <p:txBody>
          <a:bodyPr/>
          <a:lstStyle/>
          <a:p>
            <a:r>
              <a:rPr lang="en-US" dirty="0"/>
              <a:t>2D Tube Laser</a:t>
            </a:r>
          </a:p>
        </p:txBody>
      </p:sp>
      <p:sp>
        <p:nvSpPr>
          <p:cNvPr id="3" name="Content Placeholder 2">
            <a:extLst>
              <a:ext uri="{FF2B5EF4-FFF2-40B4-BE49-F238E27FC236}">
                <a16:creationId xmlns:a16="http://schemas.microsoft.com/office/drawing/2014/main" id="{00B525F2-BC8F-4F32-B16A-85C867B17237}"/>
              </a:ext>
            </a:extLst>
          </p:cNvPr>
          <p:cNvSpPr>
            <a:spLocks noGrp="1"/>
          </p:cNvSpPr>
          <p:nvPr>
            <p:ph idx="1"/>
          </p:nvPr>
        </p:nvSpPr>
        <p:spPr/>
        <p:txBody>
          <a:bodyPr/>
          <a:lstStyle/>
          <a:p>
            <a:r>
              <a:rPr lang="en-US" dirty="0"/>
              <a:t>SLT-102-FIBER</a:t>
            </a:r>
          </a:p>
          <a:p>
            <a:endParaRPr lang="en-US" dirty="0"/>
          </a:p>
          <a:p>
            <a:endParaRPr lang="en-US" dirty="0"/>
          </a:p>
          <a:p>
            <a:r>
              <a:rPr lang="en-US" dirty="0"/>
              <a:t>SLT-152-FIBER	</a:t>
            </a:r>
          </a:p>
          <a:p>
            <a:endParaRPr lang="en-US" dirty="0"/>
          </a:p>
          <a:p>
            <a:endParaRPr lang="en-US" dirty="0"/>
          </a:p>
        </p:txBody>
      </p:sp>
      <p:pic>
        <p:nvPicPr>
          <p:cNvPr id="4" name="Picture 3">
            <a:extLst>
              <a:ext uri="{FF2B5EF4-FFF2-40B4-BE49-F238E27FC236}">
                <a16:creationId xmlns:a16="http://schemas.microsoft.com/office/drawing/2014/main" id="{947A23EE-E0E2-4C25-895E-BDC9CC564683}"/>
              </a:ext>
            </a:extLst>
          </p:cNvPr>
          <p:cNvPicPr>
            <a:picLocks noChangeAspect="1"/>
          </p:cNvPicPr>
          <p:nvPr/>
        </p:nvPicPr>
        <p:blipFill>
          <a:blip r:embed="rId2"/>
          <a:stretch>
            <a:fillRect/>
          </a:stretch>
        </p:blipFill>
        <p:spPr>
          <a:xfrm>
            <a:off x="5486398" y="1192281"/>
            <a:ext cx="3538537" cy="1590675"/>
          </a:xfrm>
          <a:prstGeom prst="rect">
            <a:avLst/>
          </a:prstGeom>
        </p:spPr>
      </p:pic>
      <p:pic>
        <p:nvPicPr>
          <p:cNvPr id="5" name="Picture 4">
            <a:extLst>
              <a:ext uri="{FF2B5EF4-FFF2-40B4-BE49-F238E27FC236}">
                <a16:creationId xmlns:a16="http://schemas.microsoft.com/office/drawing/2014/main" id="{FC3F17C6-2252-41C5-99A8-C9CCE258C621}"/>
              </a:ext>
            </a:extLst>
          </p:cNvPr>
          <p:cNvPicPr>
            <a:picLocks noChangeAspect="1"/>
          </p:cNvPicPr>
          <p:nvPr/>
        </p:nvPicPr>
        <p:blipFill>
          <a:blip r:embed="rId3"/>
          <a:stretch>
            <a:fillRect/>
          </a:stretch>
        </p:blipFill>
        <p:spPr>
          <a:xfrm>
            <a:off x="5391149" y="3048000"/>
            <a:ext cx="3729037" cy="1714500"/>
          </a:xfrm>
          <a:prstGeom prst="rect">
            <a:avLst/>
          </a:prstGeom>
        </p:spPr>
      </p:pic>
    </p:spTree>
    <p:extLst>
      <p:ext uri="{BB962C8B-B14F-4D97-AF65-F5344CB8AC3E}">
        <p14:creationId xmlns:p14="http://schemas.microsoft.com/office/powerpoint/2010/main" val="3962642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CAF8-4E77-4C3E-ABAB-738FB269B562}"/>
              </a:ext>
            </a:extLst>
          </p:cNvPr>
          <p:cNvSpPr>
            <a:spLocks noGrp="1"/>
          </p:cNvSpPr>
          <p:nvPr>
            <p:ph type="title"/>
          </p:nvPr>
        </p:nvSpPr>
        <p:spPr>
          <a:xfrm>
            <a:off x="838200" y="365125"/>
            <a:ext cx="10515600" cy="1967258"/>
          </a:xfrm>
        </p:spPr>
        <p:txBody>
          <a:bodyPr>
            <a:noAutofit/>
          </a:bodyPr>
          <a:lstStyle/>
          <a:p>
            <a:r>
              <a:rPr lang="en-US" sz="3200" dirty="0"/>
              <a:t>SLT-102-FIBER                          </a:t>
            </a:r>
            <a:br>
              <a:rPr lang="en-US" sz="3200" dirty="0"/>
            </a:br>
            <a:br>
              <a:rPr lang="en-US" sz="3200" dirty="0"/>
            </a:br>
            <a:br>
              <a:rPr lang="en-US" sz="3200" dirty="0"/>
            </a:br>
            <a:r>
              <a:rPr lang="en-US" sz="3200" dirty="0"/>
              <a:t> </a:t>
            </a:r>
            <a:r>
              <a:rPr lang="en-US" sz="2400" dirty="0"/>
              <a:t>The machine can join multiple processes in one system, saving production time and reducing labor costs.</a:t>
            </a:r>
            <a:endParaRPr lang="en-US" sz="3200" dirty="0"/>
          </a:p>
        </p:txBody>
      </p:sp>
      <p:pic>
        <p:nvPicPr>
          <p:cNvPr id="7" name="Content Placeholder 6">
            <a:extLst>
              <a:ext uri="{FF2B5EF4-FFF2-40B4-BE49-F238E27FC236}">
                <a16:creationId xmlns:a16="http://schemas.microsoft.com/office/drawing/2014/main" id="{78D22984-2721-4F2C-BEF7-81981607103A}"/>
              </a:ext>
            </a:extLst>
          </p:cNvPr>
          <p:cNvPicPr>
            <a:picLocks noGrp="1" noChangeAspect="1"/>
          </p:cNvPicPr>
          <p:nvPr>
            <p:ph idx="1"/>
          </p:nvPr>
        </p:nvPicPr>
        <p:blipFill>
          <a:blip r:embed="rId2"/>
          <a:stretch>
            <a:fillRect/>
          </a:stretch>
        </p:blipFill>
        <p:spPr>
          <a:xfrm>
            <a:off x="1443037" y="2801144"/>
            <a:ext cx="9305925" cy="2400300"/>
          </a:xfrm>
          <a:prstGeom prst="rect">
            <a:avLst/>
          </a:prstGeom>
        </p:spPr>
      </p:pic>
      <p:pic>
        <p:nvPicPr>
          <p:cNvPr id="8" name="Picture 7">
            <a:extLst>
              <a:ext uri="{FF2B5EF4-FFF2-40B4-BE49-F238E27FC236}">
                <a16:creationId xmlns:a16="http://schemas.microsoft.com/office/drawing/2014/main" id="{9D082CA2-CE46-45D3-8738-21A07B44CC53}"/>
              </a:ext>
            </a:extLst>
          </p:cNvPr>
          <p:cNvPicPr>
            <a:picLocks noChangeAspect="1"/>
          </p:cNvPicPr>
          <p:nvPr/>
        </p:nvPicPr>
        <p:blipFill>
          <a:blip r:embed="rId3"/>
          <a:stretch>
            <a:fillRect/>
          </a:stretch>
        </p:blipFill>
        <p:spPr>
          <a:xfrm>
            <a:off x="7593495" y="118649"/>
            <a:ext cx="4214395" cy="1590675"/>
          </a:xfrm>
          <a:prstGeom prst="rect">
            <a:avLst/>
          </a:prstGeom>
        </p:spPr>
      </p:pic>
    </p:spTree>
    <p:extLst>
      <p:ext uri="{BB962C8B-B14F-4D97-AF65-F5344CB8AC3E}">
        <p14:creationId xmlns:p14="http://schemas.microsoft.com/office/powerpoint/2010/main" val="4217954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7634-BB9B-48F2-AB27-892DF1C385B4}"/>
              </a:ext>
            </a:extLst>
          </p:cNvPr>
          <p:cNvSpPr>
            <a:spLocks noGrp="1"/>
          </p:cNvSpPr>
          <p:nvPr>
            <p:ph type="title"/>
          </p:nvPr>
        </p:nvSpPr>
        <p:spPr>
          <a:xfrm>
            <a:off x="838200" y="365125"/>
            <a:ext cx="10515600" cy="3017182"/>
          </a:xfrm>
        </p:spPr>
        <p:txBody>
          <a:bodyPr>
            <a:noAutofit/>
          </a:bodyPr>
          <a:lstStyle/>
          <a:p>
            <a:r>
              <a:rPr lang="en-US" sz="2800" dirty="0"/>
              <a:t>SLT-152-FIBER </a:t>
            </a:r>
            <a:br>
              <a:rPr lang="en-US" sz="2800" dirty="0"/>
            </a:br>
            <a:br>
              <a:rPr lang="en-US" sz="2800" dirty="0"/>
            </a:br>
            <a:br>
              <a:rPr lang="en-US" sz="2800" dirty="0"/>
            </a:br>
            <a:br>
              <a:rPr lang="en-US" sz="2800" dirty="0"/>
            </a:br>
            <a:r>
              <a:rPr lang="en-US" sz="1800" dirty="0">
                <a:latin typeface="+mn-lt"/>
              </a:rPr>
              <a:t>With SOCO SLT-152-FIBER, multiple jobs such as straight and angle cutting, slotting, marking, notching, and hole making are possible in one </a:t>
            </a:r>
            <a:r>
              <a:rPr lang="en-US" sz="2000" dirty="0">
                <a:latin typeface="+mn-lt"/>
              </a:rPr>
              <a:t>single process</a:t>
            </a:r>
            <a:r>
              <a:rPr lang="en-US" sz="2400" dirty="0">
                <a:latin typeface="+mn-lt"/>
              </a:rPr>
              <a:t>                      </a:t>
            </a:r>
            <a:endParaRPr lang="en-US" sz="2800" dirty="0">
              <a:latin typeface="+mn-lt"/>
            </a:endParaRPr>
          </a:p>
        </p:txBody>
      </p:sp>
      <p:pic>
        <p:nvPicPr>
          <p:cNvPr id="4" name="Content Placeholder 3">
            <a:extLst>
              <a:ext uri="{FF2B5EF4-FFF2-40B4-BE49-F238E27FC236}">
                <a16:creationId xmlns:a16="http://schemas.microsoft.com/office/drawing/2014/main" id="{42D79423-0C10-4DAB-876C-EFD72C2B0C78}"/>
              </a:ext>
            </a:extLst>
          </p:cNvPr>
          <p:cNvPicPr>
            <a:picLocks noGrp="1" noChangeAspect="1"/>
          </p:cNvPicPr>
          <p:nvPr>
            <p:ph idx="1"/>
          </p:nvPr>
        </p:nvPicPr>
        <p:blipFill>
          <a:blip r:embed="rId2"/>
          <a:stretch>
            <a:fillRect/>
          </a:stretch>
        </p:blipFill>
        <p:spPr>
          <a:xfrm>
            <a:off x="1557337" y="2853531"/>
            <a:ext cx="9077325" cy="2295525"/>
          </a:xfrm>
          <a:prstGeom prst="rect">
            <a:avLst/>
          </a:prstGeom>
        </p:spPr>
      </p:pic>
      <p:pic>
        <p:nvPicPr>
          <p:cNvPr id="5" name="Picture 4">
            <a:extLst>
              <a:ext uri="{FF2B5EF4-FFF2-40B4-BE49-F238E27FC236}">
                <a16:creationId xmlns:a16="http://schemas.microsoft.com/office/drawing/2014/main" id="{79972D28-7EC9-47A0-A1E8-4E2C5D7B96B7}"/>
              </a:ext>
            </a:extLst>
          </p:cNvPr>
          <p:cNvPicPr>
            <a:picLocks noChangeAspect="1"/>
          </p:cNvPicPr>
          <p:nvPr/>
        </p:nvPicPr>
        <p:blipFill>
          <a:blip r:embed="rId3"/>
          <a:stretch>
            <a:fillRect/>
          </a:stretch>
        </p:blipFill>
        <p:spPr>
          <a:xfrm>
            <a:off x="6096000" y="0"/>
            <a:ext cx="4664765" cy="1974574"/>
          </a:xfrm>
          <a:prstGeom prst="rect">
            <a:avLst/>
          </a:prstGeom>
        </p:spPr>
      </p:pic>
    </p:spTree>
    <p:extLst>
      <p:ext uri="{BB962C8B-B14F-4D97-AF65-F5344CB8AC3E}">
        <p14:creationId xmlns:p14="http://schemas.microsoft.com/office/powerpoint/2010/main" val="3723179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691B-B715-4315-86EA-B0CDDD29071B}"/>
              </a:ext>
            </a:extLst>
          </p:cNvPr>
          <p:cNvSpPr>
            <a:spLocks noGrp="1"/>
          </p:cNvSpPr>
          <p:nvPr>
            <p:ph type="title"/>
          </p:nvPr>
        </p:nvSpPr>
        <p:spPr/>
        <p:txBody>
          <a:bodyPr>
            <a:normAutofit/>
          </a:bodyPr>
          <a:lstStyle/>
          <a:p>
            <a:r>
              <a:rPr lang="en-US" dirty="0"/>
              <a:t>3D Tube Laser</a:t>
            </a:r>
            <a:br>
              <a:rPr lang="en-US" dirty="0"/>
            </a:br>
            <a:endParaRPr lang="en-US" dirty="0"/>
          </a:p>
        </p:txBody>
      </p:sp>
      <p:sp>
        <p:nvSpPr>
          <p:cNvPr id="3" name="Content Placeholder 2">
            <a:extLst>
              <a:ext uri="{FF2B5EF4-FFF2-40B4-BE49-F238E27FC236}">
                <a16:creationId xmlns:a16="http://schemas.microsoft.com/office/drawing/2014/main" id="{9553350D-05E9-4953-912C-9037903E4E41}"/>
              </a:ext>
            </a:extLst>
          </p:cNvPr>
          <p:cNvSpPr>
            <a:spLocks noGrp="1"/>
          </p:cNvSpPr>
          <p:nvPr>
            <p:ph idx="1"/>
          </p:nvPr>
        </p:nvSpPr>
        <p:spPr/>
        <p:txBody>
          <a:bodyPr/>
          <a:lstStyle/>
          <a:p>
            <a:r>
              <a:rPr lang="en-US" dirty="0"/>
              <a:t>SLT-152-FIBER-3D</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1D2F2591-50AC-43E7-AFB6-49DBA6849990}"/>
              </a:ext>
            </a:extLst>
          </p:cNvPr>
          <p:cNvPicPr>
            <a:picLocks noChangeAspect="1"/>
          </p:cNvPicPr>
          <p:nvPr/>
        </p:nvPicPr>
        <p:blipFill>
          <a:blip r:embed="rId2"/>
          <a:stretch>
            <a:fillRect/>
          </a:stretch>
        </p:blipFill>
        <p:spPr>
          <a:xfrm>
            <a:off x="7580243" y="577505"/>
            <a:ext cx="4042948" cy="2351226"/>
          </a:xfrm>
          <a:prstGeom prst="rect">
            <a:avLst/>
          </a:prstGeom>
        </p:spPr>
      </p:pic>
      <p:pic>
        <p:nvPicPr>
          <p:cNvPr id="5" name="Picture 4">
            <a:extLst>
              <a:ext uri="{FF2B5EF4-FFF2-40B4-BE49-F238E27FC236}">
                <a16:creationId xmlns:a16="http://schemas.microsoft.com/office/drawing/2014/main" id="{2BDC6BB4-03A2-4E74-AEB6-8FBB8082C69C}"/>
              </a:ext>
            </a:extLst>
          </p:cNvPr>
          <p:cNvPicPr>
            <a:picLocks noChangeAspect="1"/>
          </p:cNvPicPr>
          <p:nvPr/>
        </p:nvPicPr>
        <p:blipFill>
          <a:blip r:embed="rId3"/>
          <a:stretch>
            <a:fillRect/>
          </a:stretch>
        </p:blipFill>
        <p:spPr>
          <a:xfrm>
            <a:off x="838200" y="3415748"/>
            <a:ext cx="10187609" cy="2882900"/>
          </a:xfrm>
          <a:prstGeom prst="rect">
            <a:avLst/>
          </a:prstGeom>
        </p:spPr>
      </p:pic>
    </p:spTree>
    <p:extLst>
      <p:ext uri="{BB962C8B-B14F-4D97-AF65-F5344CB8AC3E}">
        <p14:creationId xmlns:p14="http://schemas.microsoft.com/office/powerpoint/2010/main" val="1745993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372</TotalTime>
  <Words>1038</Words>
  <Application>Microsoft Office PowerPoint</Application>
  <PresentationFormat>Widescreen</PresentationFormat>
  <Paragraphs>166</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Raleway</vt:lpstr>
      <vt:lpstr>Raleway SemiBold</vt:lpstr>
      <vt:lpstr>Wingdings</vt:lpstr>
      <vt:lpstr>Office Theme</vt:lpstr>
      <vt:lpstr>PowerPoint Presentation</vt:lpstr>
      <vt:lpstr>PowerPoint Presentation</vt:lpstr>
      <vt:lpstr>History Of SOCO</vt:lpstr>
      <vt:lpstr>Applications     </vt:lpstr>
      <vt:lpstr>Laser Cutting:</vt:lpstr>
      <vt:lpstr>2D Tube Laser</vt:lpstr>
      <vt:lpstr>SLT-102-FIBER                              The machine can join multiple processes in one system, saving production time and reducing labor costs.</vt:lpstr>
      <vt:lpstr>SLT-152-FIBER     With SOCO SLT-152-FIBER, multiple jobs such as straight and angle cutting, slotting, marking, notching, and hole making are possible in one single process                      </vt:lpstr>
      <vt:lpstr>3D Tube Laser </vt:lpstr>
      <vt:lpstr>Semi-Automatic (FP Laser)</vt:lpstr>
      <vt:lpstr>Straight Cutting</vt:lpstr>
      <vt:lpstr>SLT-Round cut-100   </vt:lpstr>
      <vt:lpstr> SLT-Round Cut-SS       Tube Laser straight cutting, short lengths.                                           </vt:lpstr>
      <vt:lpstr>Sheet Metal Laser cutting</vt:lpstr>
      <vt:lpstr>Robot Laser Cutting</vt:lpstr>
      <vt:lpstr>Tube Benders</vt:lpstr>
      <vt:lpstr>CNC Benders</vt:lpstr>
      <vt:lpstr>All Electric + Left &amp; Right (U series)</vt:lpstr>
      <vt:lpstr>LD Booster (SR+PT Series) </vt:lpstr>
      <vt:lpstr>Hybrid Electric (A Series)</vt:lpstr>
      <vt:lpstr>Heavy Duty (6B Series)</vt:lpstr>
      <vt:lpstr>Heavy Duty (6B Series)</vt:lpstr>
      <vt:lpstr>2+1 Hydraulic (Auto + 2B Series)</vt:lpstr>
      <vt:lpstr>Special Purpose Benders</vt:lpstr>
      <vt:lpstr>Brake Line (Soco Tube Benders for vehicle Brake Lines) </vt:lpstr>
      <vt:lpstr>NC tube Benders </vt:lpstr>
      <vt:lpstr>End Forming </vt:lpstr>
      <vt:lpstr>E types </vt:lpstr>
      <vt:lpstr>IO types </vt:lpstr>
      <vt:lpstr>Advanced Technology </vt:lpstr>
      <vt:lpstr>Tube Cutting </vt:lpstr>
      <vt:lpstr>Tube Cutting Lines</vt:lpstr>
      <vt:lpstr>Bar + Tube Cutting  </vt:lpstr>
      <vt:lpstr>Automatic Feeding + Cutting  </vt:lpstr>
      <vt:lpstr>Semi Automatic + Manual  </vt:lpstr>
      <vt:lpstr>Non-Ferrous Cutting </vt:lpstr>
      <vt:lpstr>Differences between Laser and tube cutting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Soco</dc:title>
  <dc:creator>hp</dc:creator>
  <cp:lastModifiedBy>hp</cp:lastModifiedBy>
  <cp:revision>37</cp:revision>
  <dcterms:created xsi:type="dcterms:W3CDTF">2022-10-04T11:17:09Z</dcterms:created>
  <dcterms:modified xsi:type="dcterms:W3CDTF">2022-10-05T09:04:19Z</dcterms:modified>
</cp:coreProperties>
</file>